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4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2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6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7.xml" ContentType="application/vnd.openxmlformats-officedocument.presentationml.notesSlide+xml"/>
  <Override PartName="/ppt/tags/tag68.xml" ContentType="application/vnd.openxmlformats-officedocument.presentationml.tags+xml"/>
  <Override PartName="/ppt/notesSlides/notesSlide28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9.xml" ContentType="application/vnd.openxmlformats-officedocument.presentationml.notesSlide+xml"/>
  <Override PartName="/ppt/tags/tag71.xml" ContentType="application/vnd.openxmlformats-officedocument.presentationml.tags+xml"/>
  <Override PartName="/ppt/notesSlides/notesSlide30.xml" ContentType="application/vnd.openxmlformats-officedocument.presentationml.notesSlide+xml"/>
  <Override PartName="/ppt/tags/tag72.xml" ContentType="application/vnd.openxmlformats-officedocument.presentationml.tags+xml"/>
  <Override PartName="/ppt/notesSlides/notesSlide31.xml" ContentType="application/vnd.openxmlformats-officedocument.presentationml.notesSlide+xml"/>
  <Override PartName="/ppt/tags/tag73.xml" ContentType="application/vnd.openxmlformats-officedocument.presentationml.tags+xml"/>
  <Override PartName="/ppt/notesSlides/notesSlide32.xml" ContentType="application/vnd.openxmlformats-officedocument.presentationml.notesSlide+xml"/>
  <Override PartName="/ppt/tags/tag74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346" r:id="rId2"/>
    <p:sldId id="395" r:id="rId3"/>
    <p:sldId id="317" r:id="rId4"/>
    <p:sldId id="316" r:id="rId5"/>
    <p:sldId id="396" r:id="rId6"/>
    <p:sldId id="405" r:id="rId7"/>
    <p:sldId id="397" r:id="rId8"/>
    <p:sldId id="408" r:id="rId9"/>
    <p:sldId id="409" r:id="rId10"/>
    <p:sldId id="398" r:id="rId11"/>
    <p:sldId id="410" r:id="rId12"/>
    <p:sldId id="412" r:id="rId13"/>
    <p:sldId id="411" r:id="rId14"/>
    <p:sldId id="399" r:id="rId15"/>
    <p:sldId id="401" r:id="rId16"/>
    <p:sldId id="400" r:id="rId17"/>
    <p:sldId id="406" r:id="rId18"/>
    <p:sldId id="391" r:id="rId19"/>
    <p:sldId id="384" r:id="rId20"/>
    <p:sldId id="392" r:id="rId21"/>
    <p:sldId id="393" r:id="rId22"/>
    <p:sldId id="394" r:id="rId23"/>
    <p:sldId id="385" r:id="rId24"/>
    <p:sldId id="403" r:id="rId25"/>
    <p:sldId id="383" r:id="rId26"/>
    <p:sldId id="389" r:id="rId27"/>
    <p:sldId id="386" r:id="rId28"/>
    <p:sldId id="261" r:id="rId29"/>
    <p:sldId id="260" r:id="rId30"/>
    <p:sldId id="368" r:id="rId31"/>
    <p:sldId id="263" r:id="rId32"/>
    <p:sldId id="325" r:id="rId33"/>
    <p:sldId id="358" r:id="rId34"/>
    <p:sldId id="415" r:id="rId35"/>
    <p:sldId id="380" r:id="rId36"/>
    <p:sldId id="404" r:id="rId37"/>
    <p:sldId id="359" r:id="rId38"/>
    <p:sldId id="387" r:id="rId39"/>
    <p:sldId id="269" r:id="rId40"/>
    <p:sldId id="360" r:id="rId41"/>
    <p:sldId id="407" r:id="rId42"/>
    <p:sldId id="414" r:id="rId43"/>
    <p:sldId id="388" r:id="rId44"/>
    <p:sldId id="390" r:id="rId45"/>
    <p:sldId id="374" r:id="rId46"/>
    <p:sldId id="322" r:id="rId47"/>
    <p:sldId id="413" r:id="rId48"/>
    <p:sldId id="324" r:id="rId49"/>
  </p:sldIdLst>
  <p:sldSz cx="9144000" cy="6858000" type="screen4x3"/>
  <p:notesSz cx="6797675" cy="9928225"/>
  <p:custDataLst>
    <p:tags r:id="rId52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8668"/>
    <a:srgbClr val="A2A48A"/>
    <a:srgbClr val="D4D5C9"/>
    <a:srgbClr val="D2D0CC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68" d="100"/>
          <a:sy n="68" d="100"/>
        </p:scale>
        <p:origin x="-2880" y="-10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8F4064-3D15-4078-AC94-97B0F6AC5F0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100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B54D512-D510-4CF9-9F4A-68111C90CFC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216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b="1" dirty="0" smtClean="0">
              <a:solidFill>
                <a:srgbClr val="FF0000"/>
              </a:solidFill>
            </a:endParaRPr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2BA605E-533D-4968-91E6-352E9A9F943C}" type="slidenum">
              <a:rPr lang="nl-NL" altLang="nl-NL" smtClean="0"/>
              <a:pPr/>
              <a:t>1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DF9436F-A690-49A5-BE4C-40BF5BD00351}" type="slidenum">
              <a:rPr lang="nl-NL" altLang="nl-NL" smtClean="0"/>
              <a:pPr/>
              <a:t>3</a:t>
            </a:fld>
            <a:endParaRPr lang="nl-NL" altLang="nl-NL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057565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4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5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7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Isabel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10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Mirthe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11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Mirthe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12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Mirthe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13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Mirthe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14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18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19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20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21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22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23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25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26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797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797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8624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8952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0101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8583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Wat is het gevaar als u de deuren open laat?</a:t>
            </a:r>
          </a:p>
          <a:p>
            <a:r>
              <a:rPr lang="nl-NL" dirty="0" smtClean="0"/>
              <a:t>Bij brand kan de rook zich</a:t>
            </a:r>
            <a:r>
              <a:rPr lang="nl-NL" baseline="0" dirty="0" smtClean="0"/>
              <a:t> makkelijker door uw huis verspreiden. Door deuren te sluiten, vertraagd u de tijd dat rook zich door het huis kan verspreiden.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Toelichting: Test brandweer Zutphen</a:t>
            </a:r>
            <a:r>
              <a:rPr lang="nl-NL" baseline="0" dirty="0" smtClean="0"/>
              <a:t> (slooppanden in brand steken, deuren open / dicht, tijdwinst)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02032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Waar is deze plek</a:t>
            </a:r>
            <a:r>
              <a:rPr lang="nl-NL" baseline="0" dirty="0" smtClean="0"/>
              <a:t> dan? Waarom moet deze op een vaste plek liggen?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79210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D512-D510-4CF9-9F4A-68111C90CFC8}" type="slidenum">
              <a:rPr lang="nl-NL" smtClean="0"/>
              <a:pPr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8122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43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73E5727-78B1-4D08-9F3E-50077BBB4E86}" type="slidenum">
              <a:rPr lang="nl-NL" altLang="nl-NL" smtClean="0"/>
              <a:pPr/>
              <a:t>44</a:t>
            </a:fld>
            <a:endParaRPr lang="nl-NL" altLang="nl-NL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871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DF9436F-A690-49A5-BE4C-40BF5BD00351}" type="slidenum">
              <a:rPr lang="nl-NL" altLang="nl-NL" smtClean="0"/>
              <a:pPr/>
              <a:t>45</a:t>
            </a:fld>
            <a:endParaRPr lang="nl-NL" altLang="nl-NL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0575653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34F0F6D-3C94-4AD0-8147-4BBFAD58C196}" type="slidenum">
              <a:rPr lang="nl-NL" altLang="nl-NL" smtClean="0"/>
              <a:pPr/>
              <a:t>46</a:t>
            </a:fld>
            <a:endParaRPr lang="nl-NL" altLang="nl-NL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smtClean="0"/>
              <a:t>De instructeur stelt de deelnemers in de gelegenheid nog vragen te stellen.</a:t>
            </a:r>
          </a:p>
        </p:txBody>
      </p:sp>
    </p:spTree>
    <p:extLst>
      <p:ext uri="{BB962C8B-B14F-4D97-AF65-F5344CB8AC3E}">
        <p14:creationId xmlns:p14="http://schemas.microsoft.com/office/powerpoint/2010/main" val="35741903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CD30F-93EC-4EFF-ABBD-938D6267B7F6}" type="slidenum">
              <a:rPr lang="nl-NL" altLang="nl-NL" smtClean="0"/>
              <a:pPr/>
              <a:t>48</a:t>
            </a:fld>
            <a:endParaRPr lang="nl-NL" altLang="nl-NL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362379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BF7DD5-6777-44BF-A63A-6405066DE992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25CD5C-6A71-4DD4-8418-9BEA57EAB22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0103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D0CD21-B7F4-46C6-8EDA-8514B45D0759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AFB9BE-593E-492D-847A-5D2EB2AD506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88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BDF9D2-ACB7-4FDE-8325-8B97612AEDDC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F09406-AE1B-40AD-9ABC-0F9D65749E2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950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30750" y="11969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BE3480-F1A6-4E6F-94AA-0F27EF60D588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716AE-610D-4656-9FF5-F122C7A3A179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61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49A787-61BD-429C-9B45-EAED4B811D51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49790-058C-4AB7-A827-251A34855FC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21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56A8C9-8650-4441-88CD-1DD181730274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280313-CDBE-4079-9F71-5EFE2B3CB9B9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406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19393" y="6525344"/>
            <a:ext cx="3184455" cy="332656"/>
          </a:xfrm>
        </p:spPr>
        <p:txBody>
          <a:bodyPr/>
          <a:lstStyle>
            <a:lvl1pPr>
              <a:defRPr sz="1200"/>
            </a:lvl1pPr>
          </a:lstStyle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>
          <a:xfrm>
            <a:off x="0" y="404664"/>
            <a:ext cx="647700" cy="476250"/>
          </a:xfrm>
        </p:spPr>
        <p:txBody>
          <a:bodyPr/>
          <a:lstStyle>
            <a:lvl1pPr>
              <a:defRPr/>
            </a:lvl1pPr>
          </a:lstStyle>
          <a:p>
            <a:fld id="{E7799F54-423F-479C-BCAB-8EB76096F519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4" name="Rechthoek 3"/>
          <p:cNvSpPr/>
          <p:nvPr userDrawn="1"/>
        </p:nvSpPr>
        <p:spPr>
          <a:xfrm>
            <a:off x="4139952" y="5661248"/>
            <a:ext cx="5004048" cy="1196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910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E8960A-0D54-4E5E-852F-71DDEC821D61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27C252-BC1D-4459-8095-03E08EA0EB3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46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42C6F-6F92-4F45-BE01-4A6D22967609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5DE0CE-BAC4-4578-AFD2-B7DA468B983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789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782DCA-ABD7-4375-A3C7-E9688C2E576C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35566F-48D1-4B9A-89EF-54AED7C6430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0673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11950" y="0"/>
            <a:ext cx="2057400" cy="57229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9750" y="0"/>
            <a:ext cx="6019800" cy="57229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A40E05-0ADE-4B58-9A0A-DA4E46D835A6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A8EA94-8B80-4219-AB23-898FBC28029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5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719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0"/>
            <a:ext cx="52565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voor KOP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196975"/>
            <a:ext cx="842493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voor kop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9872" y="6525344"/>
            <a:ext cx="263765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25" y="431800"/>
            <a:ext cx="6477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180DF6C7-F067-4AED-B48D-9BECD4FBCEF9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Rechthoek 1"/>
          <p:cNvSpPr/>
          <p:nvPr/>
        </p:nvSpPr>
        <p:spPr>
          <a:xfrm>
            <a:off x="4427984" y="5805264"/>
            <a:ext cx="4716016" cy="10527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.png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41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.vml"/><Relationship Id="rId6" Type="http://schemas.openxmlformats.org/officeDocument/2006/relationships/tags" Target="../tags/tag24.xml"/><Relationship Id="rId11" Type="http://schemas.openxmlformats.org/officeDocument/2006/relationships/image" Target="../media/image43.png"/><Relationship Id="rId5" Type="http://schemas.openxmlformats.org/officeDocument/2006/relationships/tags" Target="../tags/tag23.xml"/><Relationship Id="rId10" Type="http://schemas.openxmlformats.org/officeDocument/2006/relationships/image" Target="../media/image42.emf"/><Relationship Id="rId4" Type="http://schemas.openxmlformats.org/officeDocument/2006/relationships/tags" Target="../tags/tag22.xml"/><Relationship Id="rId9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26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.vml"/><Relationship Id="rId6" Type="http://schemas.openxmlformats.org/officeDocument/2006/relationships/tags" Target="../tags/tag29.xml"/><Relationship Id="rId11" Type="http://schemas.openxmlformats.org/officeDocument/2006/relationships/image" Target="../media/image44.emf"/><Relationship Id="rId5" Type="http://schemas.openxmlformats.org/officeDocument/2006/relationships/tags" Target="../tags/tag28.xml"/><Relationship Id="rId10" Type="http://schemas.openxmlformats.org/officeDocument/2006/relationships/oleObject" Target="../embeddings/oleObject2.bin"/><Relationship Id="rId4" Type="http://schemas.openxmlformats.org/officeDocument/2006/relationships/tags" Target="../tags/tag27.xml"/><Relationship Id="rId9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3.v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10" Type="http://schemas.openxmlformats.org/officeDocument/2006/relationships/image" Target="../media/image46.emf"/><Relationship Id="rId4" Type="http://schemas.openxmlformats.org/officeDocument/2006/relationships/tags" Target="../tags/tag32.xml"/><Relationship Id="rId9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36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4.vml"/><Relationship Id="rId6" Type="http://schemas.openxmlformats.org/officeDocument/2006/relationships/tags" Target="../tags/tag39.xml"/><Relationship Id="rId11" Type="http://schemas.openxmlformats.org/officeDocument/2006/relationships/image" Target="../media/image47.emf"/><Relationship Id="rId5" Type="http://schemas.openxmlformats.org/officeDocument/2006/relationships/tags" Target="../tags/tag38.xml"/><Relationship Id="rId10" Type="http://schemas.openxmlformats.org/officeDocument/2006/relationships/oleObject" Target="../embeddings/oleObject4.bin"/><Relationship Id="rId4" Type="http://schemas.openxmlformats.org/officeDocument/2006/relationships/tags" Target="../tags/tag37.xml"/><Relationship Id="rId9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11" Type="http://schemas.openxmlformats.org/officeDocument/2006/relationships/image" Target="../media/image49.emf"/><Relationship Id="rId5" Type="http://schemas.openxmlformats.org/officeDocument/2006/relationships/tags" Target="../tags/tag43.xml"/><Relationship Id="rId10" Type="http://schemas.openxmlformats.org/officeDocument/2006/relationships/oleObject" Target="../embeddings/oleObject5.bin"/><Relationship Id="rId4" Type="http://schemas.openxmlformats.org/officeDocument/2006/relationships/tags" Target="../tags/tag42.xml"/><Relationship Id="rId9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openxmlformats.org/officeDocument/2006/relationships/tags" Target="../tags/tag46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5.xml"/><Relationship Id="rId1" Type="http://schemas.openxmlformats.org/officeDocument/2006/relationships/vmlDrawing" Target="../drawings/vmlDrawing6.v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10" Type="http://schemas.openxmlformats.org/officeDocument/2006/relationships/image" Target="../media/image51.emf"/><Relationship Id="rId4" Type="http://schemas.openxmlformats.org/officeDocument/2006/relationships/tags" Target="../tags/tag47.xml"/><Relationship Id="rId9" Type="http://schemas.openxmlformats.org/officeDocument/2006/relationships/oleObject" Target="../embeddings/oleObject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2.xml"/><Relationship Id="rId1" Type="http://schemas.openxmlformats.org/officeDocument/2006/relationships/vmlDrawing" Target="../drawings/vmlDrawing7.v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10" Type="http://schemas.openxmlformats.org/officeDocument/2006/relationships/image" Target="../media/image56.emf"/><Relationship Id="rId4" Type="http://schemas.openxmlformats.org/officeDocument/2006/relationships/tags" Target="../tags/tag54.xml"/><Relationship Id="rId9" Type="http://schemas.openxmlformats.org/officeDocument/2006/relationships/oleObject" Target="../embeddings/oleObject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5" Type="http://schemas.openxmlformats.org/officeDocument/2006/relationships/image" Target="../media/image58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8.v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59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63.xml"/><Relationship Id="rId1" Type="http://schemas.openxmlformats.org/officeDocument/2006/relationships/vmlDrawing" Target="../drawings/vmlDrawing9.v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10" Type="http://schemas.openxmlformats.org/officeDocument/2006/relationships/image" Target="../media/image60.emf"/><Relationship Id="rId4" Type="http://schemas.openxmlformats.org/officeDocument/2006/relationships/tags" Target="../tags/tag65.xml"/><Relationship Id="rId9" Type="http://schemas.openxmlformats.org/officeDocument/2006/relationships/oleObject" Target="../embeddings/oleObject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8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6" Type="http://schemas.openxmlformats.org/officeDocument/2006/relationships/image" Target="../media/image65.png"/><Relationship Id="rId5" Type="http://schemas.openxmlformats.org/officeDocument/2006/relationships/image" Target="../media/image41.jpe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brandweerln" TargetMode="External"/><Relationship Id="rId3" Type="http://schemas.openxmlformats.org/officeDocument/2006/relationships/notesSlide" Target="../notesSlides/notesSlide32.xml"/><Relationship Id="rId7" Type="http://schemas.openxmlformats.org/officeDocument/2006/relationships/hyperlink" Target="http://www.brandweer.nl/limburg-noord/team-brandveilig-leven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Relationship Id="rId6" Type="http://schemas.openxmlformats.org/officeDocument/2006/relationships/hyperlink" Target="mailto:brandveiligleven@vrln.nl" TargetMode="External"/><Relationship Id="rId11" Type="http://schemas.openxmlformats.org/officeDocument/2006/relationships/image" Target="../media/image71.png"/><Relationship Id="rId5" Type="http://schemas.openxmlformats.org/officeDocument/2006/relationships/image" Target="../media/image68.jpeg"/><Relationship Id="rId10" Type="http://schemas.openxmlformats.org/officeDocument/2006/relationships/image" Target="../media/image70.png"/><Relationship Id="rId4" Type="http://schemas.openxmlformats.org/officeDocument/2006/relationships/image" Target="../media/image2.png"/><Relationship Id="rId9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Afbeelding 4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21" y="5754564"/>
            <a:ext cx="5335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kstvak 2"/>
          <p:cNvSpPr txBox="1">
            <a:spLocks noChangeArrowheads="1"/>
          </p:cNvSpPr>
          <p:nvPr/>
        </p:nvSpPr>
        <p:spPr bwMode="auto">
          <a:xfrm>
            <a:off x="-828600" y="1124743"/>
            <a:ext cx="105844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4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</a:rPr>
              <a:t>Tweede bijeenkomst Woningchecker</a:t>
            </a:r>
            <a:endParaRPr lang="nl-NL" altLang="nl-NL" sz="4400" b="1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5124" name="AutoShape 4" descr="data:image/jpeg;base64,/9j/4AAQSkZJRgABAQAAAQABAAD/2wCEAAkGBhISEBUUEBQVFRQVFRUXGRUSFBUXFxQXFxcVFBQXFxUXGyYeFxokGRQVHy8gIycpLCwsFR4xNTAqNSYrLCkBCQoKDgwOGg8PGiwkHyUsLCkwLCwsLCwsLC4sLCw0LCwuLC8sLCwsLCwpLC0sKiwsLCwsLCkpLCwsLCksKSwpLP/AABEIAOEA4AMBIgACEQEDEQH/xAAcAAEAAgMBAQEAAAAAAAAAAAAABQYBAwQHAgj/xABBEAABAwIDBQUECAQGAgMAAAABAAIDBBEFITEGEkFRYRMicYGRBzKhwRRCUnKCkrHRFSNi8DM0Q6LC8bLhU2Oj/8QAGwEAAQUBAQAAAAAAAAAAAAAAAAECAwQGBQf/xAAzEQABAwIEAggGAgMBAAAAAAABAAIDBBEFEiExQVEGEyIyYXGBkRShscHR8ELhFXLxI//aAAwDAQACEQMRAD8A9xREQhEREIRERCERFqkqQ0gHK6Y97WC7jZFrraiwHJdPQtdRJutJ5Baqata/Ia8kxF38s+X6qCe8scJG6t1HNvH91wanExT1zIX90j2N9FO2PMwkKzrC1084e0OGhSeTdaTyC7T3hjS47DVQgXUZiWJ9mS4aNGfzUjRVAewOHFQUrd4EO0dcHz1X3sfUHsjG73o3Fp/CbLPYHiJqnSh3O48ip5o8oCsK+SVm6jcRq/qt8/2XXrq1lHCZH+g5lRMYXmwXfFKDotiqmCYk51XJGdGFo9Wh3zVrU9NIZYWvPEApHCxsiIsXU6asoiIQiIiEIiIhCIiIQiIsFCFlFpknDSATa62ByYHtJIB1CLL6UbizcmnxUiuPE29zwIXPxZmejkHhf2UkRs8Lio60sNj7v6KYY8EXCry6KSrLDzby5eCzmDY7tBUnyP2P5ViaH+TV2Yq7ujx+Si13YlMHBtjlmVwrkdIJM1c63AAfJSwDsLZhNT2b+zPuuzb05tXbik2jfM/JRU8W8MsiMweRGn7Lc6QuzdrYK1LjZkw7qT39vTn9k0Q2kvwXyuTDpOyrSOErQ78Q7rvkutceIU7i6NzPeY8flcLO+R8lz8Eq201UHONmnQp8zczVZK6q3BlqdP3UOvuWQuNyvhJi2JOrZrjujYfdEUeQKJwE2xOfr2Z//Ng+SvIVEwvLFJOrIz8LfJW+qrgzIZn9FvqWqjgoY5JDYZQqTmlzyAt1RUBguf8AtRjccAk3Dq7QcgueSQuNzmVWsBJnxOZ2rWO3B+EAH439VzMPxSTEKwhujGgm3PgLqR8YYzXdeigrKwFlalVkREQhEREIRERCEWFlEIXFicd2X5FR8NU5uh8ipt7bgg8VASR7pI5LH9IY5IHtq4SQdjb5K3AQeyVK0+ItdkcitlaLxnwUIt0dU4Ai9weBVWn6RCSMxVI3BFx9wnOp7G7VpREWOKtrFllEQ5xcblAFkRESJUREQhEREIXBDhpbVOn3tWMaAOBF7n4hd90RWJamWVrWvNw0WA5JoaBstdRMGMc86NaXHyBKifZjSns3Su1eS4+JNz8SsbY1G7RyAaybsY/GbH/bvKY2XtBTNaR3rafutb0dfFTQPnlcBc29lUqAXEAKy3Wqaqa3U+XFRc2IOdpkOn7qC2kxkU0DpNXkhrBzedPQXPkrk3SESSCGlbcnS529kwQWF3K3wVbXaa8uK6FUdhqWQx9pKSSVblqGAhozG5VY+CIiJ6EWCVlYKELjkxENcQ4HyWxlcw/Wt45LjxalPvtztqOYXA1wIuFk8SxKsw6XUBzDsfsrUcbJB4qxB19FG4pDmHDwPyXC15GhWx9S4ixNx1sqU+PwVcDoZmEXHDXX5JzYHNdcFakRFjFdRERCEREQhEREIRERCEREQhEREIWC0HUaadPBZREXKRFSakmvxEMbnDAS0EaOdlvu9Rb8Km9rsZ+j053D/NkO5HzBOrvIZ+Nl1ez/AANsEIc+wc7PPVbPo3RtF6qTyF/mVUqH/wAQrbSU4YwNHALctDq1g+sFqdibOFz5LVyYhSx96RvuqoY48F2ouSmxBrzYHPkutW2PD2hzdimkWRFrknDcybLV/EGfa+BUUlVDGbPeAfEgIDSdgughQOIUvZO3h7jjn/SefgVK/wARZz+BWqetjcCDmD0XOrJ6GpiMUkjbHxGikYHtNwFFovhjLEi92jQ8bciF9rzKeMRyFgINuIXSabi6IiKFORERCREVDxLamtqK6SmwtrSISGyzSi8MZHvcO869xYZ93lp1YjtZPQtArnU7zu714hIy4vbMOvY+AXYGDzOytaRmIvlvqoutHFXJFTcH9pAniExpKhsJLh2zWh8Y3cnE27wA5kAKbwXaymq3vZA/efGAXN3TkDkDf3fiq02HVMIJezQb8beycJGlS6IioKREREIRERCEREQhfD4Gkgua0kaEgEjwPBfaInZjtdNsiqW0+07t/wCjUmcpye8f6d/qj+rny8Vs2s2nMZ+j02c7siR/pA8fvcuWqkthtixC0SSC7znnr5rX4Hg3WWqJxpwHPx8lVmmt2QpLY/AXRMDpCS481aFgBZW7VJaamLeaQFV5Kl0T92cWH1ZPqno7keqty56uibI0hwBB5rn12HQ1rMsg14HiE9khYdFCIuWpoJKU9274eX1mfd5jot0FQ17d5huDy/Q8ivOMQwyaidZ4u3geC6EcgeNFsREXKUyIiIQiIiELnpKGKFpETGRtJLiGANBJzc4249V4f7ScVfV1bIIs3SPaAPE7sY6a3K9c2wxUQUrjexdca6C13n0y/EvMPZLhRq8RlrJB3Ifdv/8AI+4Zb7rbnzC2WCj4enkrpeVhf956KnMczgwL1vBcGZTUsdOyxbHGGXt7xt3neZJPmqh7OaKlw+CRrp4XSPlcXujfvNa1pLY2l4yyFyeruiv1l5J7XZo4N0U7WRODd13ZtDd4vsRewz3Wj/cqOFXrXyU7ybP1JHhfdPl7ADhwXrUUocA5pBaRcEZgjmDyX1deMCesw7B6eSRz5BIe7FazYGPu8F7syXOvkMgLkaqV9mBxCopZZDUdjGZt5hfHvgjdO+G7xG6wHdzHEeKJsEayJ0olFg623jb3QJtbWXqSLyjBPaPUuxKCmcC9kh3XtcLltwe806gC1yDwuvSsVxRsDN5/PibaAkm/96qjVYTNBM2Hcu2sntlDhddqKu7I7ZsxDtTFG5rYnBu+SC15Nz3eOQAOnFWJUKiB9O8xyCxCka4OFwiIigTkWitY8xuETgx5FmucN4NPOw1W9E5rspBCQqv7M7IMp3l87u1eTcutmTxJuVd48QjtrbyUQi0UXSSsaLHKfT8WVc07SpxtWw6OC2teDoR6qhY9tdDTd3/El4Rs1H3j9X9ei+9l8Rq53bz2BjTwA+Z1Wqwyuq6vtSRhredz8gq0jGt2Kvd18STtGpAUFiWNCN27JIG9dB6r4D75g3vx1v5qriGPOpjlERvzdoEscGbipSbEmaAX+ChxSMEhe0bpdqATY+I4nqtqLJVmM1VU3K82byAVtkLW6hERFyFMiIiEItNYx5Y4RODH27rnN3w08y24v6rcic12U3SFeZbZbHYzVi3b0z22I3WB0Vx13gR8VJ+zDDKmjhNLUUpjs57+3bJG5khNhYgHeBsABrkOFlekXYkxeSWn+He1uXhYWt7GyhEQDswWiurWQxPlkIDGNLnE8A0XP99V4R2n8YxaKNtzHvF7z/SO9IfCwDR1IXvksTXAhwDgdQ4Ag+IORXHSYFTRSGSKGKOQjdLo2NaSMjbujTIJ2GYkyijk7JzuFgeSJIy8jkuzsxa1ha1rWytpa3KygtscYbTUxFwC8FotlZoF3W8rDzU+qD7R6Cnruyg+kdjMJXMY5wPZuc6wdG4g3BJaLdRbio8JZ1tS3PctBuePqUsujdFXfY7gxqKqbEJRk0lkf33DvH8LCB+NbvbNj1h2LT/Rl1zef0HkuzZvZPEMMgk36uNsAJf2cbN57n2sA17gNy5AB152yVU2Xon4pi7XSd6GAh7zws03A/E8AeAPJa6Pq31Mle54LGCwtw/v8qobhoZbderez/Z76Hh8MRFnub2kn332cR5CzfwqxoiwFRM6eV0jtybq+0WFkREUCciIiELnr8QjhYXzPDGji7j0A1J6BUys2mqax3Z0TXRx6GQjvu8PsD4+Cs2L7NQVLmulad5uhDjpytp8FMYNSwQNDQ23Wy1OCtw4EOmPb5O2/fNVZjJw2UFsx7OmR2fN3nam+efW6vEFM1gs0ABfUbwdDdfa9CaQRduyoLhr8HimFntBVaqNjJIiXUkjmf06tPi05K5XQlMkjZI3K8AjxSgkbKhfxieE2qoTb7cWfqwn9CpKixGKUXieHW1A1Hi05hTVdUsItYOPwUXFA1t91oF9bAC688xmLD4zan73Id398lfhLzuvtERZpWUREQhFH4vjUdOwukIFhfM2AHMngF2zTBjXOdkGguJ6AXPwC8D262glrKllPHcmR7chfNzjZjfAfJd/BMMbWPLpO43fxVeaTINN1d8N2lxDFZXChcKemYbOqHMuSfsxt1JzGpyvnrZSmK/T6CLtvpX0mJpG+JoWtc0Ehu8C05tBIuLi2uasmAYKykpo4Ih3Y22v9p2r3HqXXK49tXgUEwP12hnqR+ylFYyWrbFFG3q72tlGo533ukyENuTqvnZPbCKuY/c7skZDZIyb7pOjgeLTnn0Knl4F7M8ZZT4pK+R5bF2UgdYOdfNgaN1oJPe5L2CPbajJaO1Dd8hrXOFmuJ0F+BPWybiuEPhnPUNJba/O3glilBHaU6vONrfZD9JndPTVBie5xeWPDnMDyblzCDdtznxtwXo6WXLo6yekcXwm3NSPYH7rz/F9ksWrgI6qpp4ord4U7ZC53A+9bM+KtGzGy0FBD2VO3I5ue7N0jrWu4/oBkLqVnmDGlztB/f6qNoNqKaad0EcgMzW7xZYggC1ze1uI4q1LVVdTBYNtGN8osPVNDWtPipVERcdTIiIhCIiIQiKHxba2mp3Fj3EyC38tjS52enQeZUHJtlVSm1LT7o+1Ldx/K2w+JXUpcIq6kAsZpzOgUT5Wt3KuzJCDkSPBZZtRE124+RhdyDhf0CpLNlcQqv8AMTP3T9Udxv5W2B81YMG9m0UVicytjhuD1FLq6YjwG3zVSSVruCt89S1ozPlxUZU1znZDIcltxqkkc3+VYO58VUJaDFGHuva4cnRtPxtdTYnSV9TdsTgG8rm58ymxuY3UqwoqycTxFnvwRO+7vtP6n9Flu1kwykpJPwPB9LgLIy4BXM1y38iFbE7CrKi+InkgEgtJFy02uOhtl6L7XDIsbFTBEREiVcmL0zpKeaNnvPikaL83Mc0fErwH2eN7THIO2FnNe87rsiHxxvLR4h7R6L9EqmbT+zSKpnFVTyGmqmkOEjAC1zm5hzm8+o8wVosHxCOBkkEhsHjQ8ja2qrzMLiHDgrmF5t7WtqGxRCNpG9nYA6uOV/BovnzKmaikxss3BNRA6GVrZg49d3QHwso/BPZLGJu3xCU1Uuu6RuxAjTLV40yyHQqTDm0tE/4iaQOI2DdUkmZ4ygLg9jOyxghkrJ+66Ztmb2RbEDvOeQdN4jLo3qqftLC6uxdsMN7yy7xAJsy5uT5MaSV637QcQfBh8kkbS6xYHBo0YTZx6AZLyr2W7RUkNZPUVrwx7m2jLmud7zu+Bug2NgB6rtUM8k0c9fa7joANbW2ULwAQxeu7W4sKalJvwsL/AGWi7j6WHmqR7JnTVdTPWylwjb/LjYCQ3edm420Nm2Hi/ooT2rbZsnvFFvC1mlrmlpDfeJLSMr3GXKy9S2OwIUVBDEbAtZvPPAvd35DfkCbX5NCpTMNDhgYR25D+/ving55L8Aqr7Rdpp6Rj2Pcx4fdzQ1pBaCbMDidTroeHUKB9mJrKZj6n6DJUCqIPbNlYCGtc4HuOFyC7O9xoFGbbVj8RxGKmi/1ZB5AmzSfusBcfBe4UFEyGJkUYsyNrWNHRosP0UtdO2gomU5aCXC5G30/dEjG53ly3oiLDlXEREQlRERCFy1uFxSkGRoJbobZjpfl0UvhkUQAAaAfDVcSLu4ZjMtEcp1Zy5eSgkhD/ADViaFlRdLiNsn+v7qSa64XolLWRVTM8RuPoue5pabFfSxZZWCVbTV8uaOICh6yVpNmgW581ur62/dbpxPNcKwuO4znvTwHTiefgrsMVu05ES6LHWVtEREiVEREJEREQlQi4sfj1yK4KbZ+ljk7SOCFrz9dsbA7nqBl5LvRSMlewENJHqmkAqq7T+zairpO1ma9smQL4nhpeBkN4Oa4HLja67cI2PipoJIY5J3CVhYXTSmRzRuuaN24AbYOOg5KdRWv8hUFgjLzlHDyTerbe9l41hns7xWhrm1EDYKnd3gHPktdpG7mHWLXW5XsvWcLdOYwalsbZCT3YnOc1o4DecBc88v8A32Ipq3E5KwDrGtuOIGv1SMjDNkREXLUqIiIQihdo8VqIA10MTZGk2cS4gtPDIDQ81NLD2AixzB4KxTSMjlDpG5hxCa4EjRVMY9iJ0p4x+c/NP4lih0ihH4Hn/mrvhU4H8twF+BI1H7qX7McgvSafDcPmjEkcYIK5zpJAbErzNtTipObIh4Ru+byrds3LOW2nAB6ZBT+6OSWXQgooIDeJgHkoy9ztysrjxOQhhIPpquxfL2A6qeWMSMLHbH0SA21Xm9dtBV7xbBTttpvP3j8AQucDFpPrNZ92Nt/V116Y2maNGj0WzdHJUI8Joo9ox66/VPMrzxXmQ2QxCT/FqZfJ5b/42U5gmECni3A4uJJLnOJJJPU8AFZcRqLNsNT+iillOkVRG1wpogBbU2HsFagaT2iiIiyKtoiIhCIiIQiLKwhCIsrCEiIiISoiFEIRYe6wJPAX9FlEDfVC4KLHqeX/AApo3HlvAH8rrFd6rtJshTvnkjc0DeO+3wdmR5G49F1P2Dlj/wAvPIy3APNvynL4LYjo42eJssEmhF9QqfxBBs4KWe3kbEZg8ipfDa7fFjk4ZEKlOjxKHXclH9TbH1bb9Ct1BtDJ2g7SB0btLg7zSOV7A/BdDCqWtoH9XILsPI7Hn+VHK5jxcbq+BZWuCTeAPNbFq1WRERCEXy51l9LjxEnszb/voo5XOawloueASjdRlTNvOJ/uyr+K7Y00BLS/tH/Yi7xv1OjfMqOxDB62skLS5zIb+63ug+NtfNTmCezeGIAvFysnD0dMrzLVuuTrYflWjPYWaqu7G8QqzanZ2DDxHef+Y5DyHmrZg1EYYGMe4ucB3nOJJLiS43J8fgrIykZEw7jQLDkohUukMUNLHHBC0Dcnn4J0BLiSURCVE4btJFPO+KG7hG0EyD3Sb2s08fFZVkEj2lzRoNzyVouAUsiIok5EREIRERCERF8mQXtcXIva+ZAIBNvEj1SgE7JF9L4nl3Wudmd0E2GpsL2+C+1gtvqlZa4ugrgwjHYKlu9C+/EtOTm+LfnopBVvZfZqOWEjNr2Oc0OabEFpI1GfBd8jqmmNpWmVn222Dx4jR3wK1VZ0ckaOspjmG9uP9qqyoGzl015LCyUasOfVrsj6Gx9Va6eUOaCOIVWp6yKdh3HBwIs4aEXyILTmFIbMVJ3XROPejNvEcD6WXV6OVDgx1NJoW62PL/qiqG65gpwhan0jDq0Lci1arLDWgCwWURCEREQhFhzbrKIQvlrANF9IiELjxJ9mHrYKBrq6OFhfK4Ma3Un9BzPRSG0lb2bN4gkNBNhxPALzykwOpxKbtKi4jB7rBk1o6DiepWRrsMkxGtJdoxthfn5K0yQRs8VqqsSqcTf2cAdHT6Hg6Qc3EaD+n1VywjZVlJEN33nZE/FT2EYHHTsDWALZiw7o8V0a+kip8OkjiFhZRscXSAlRS48XxVlPC6WQ5N0A1cT7rR1JXU94AJJAABJJ0AGpPRUPefilWN2/0eM9wfa4F56nhyCxOE4a6tmse6Nz9vVXZZMgVs2dxN1RTskeA1xvcDQEE6dLWUktj8MbC1rWiwt8VrUOK0vw1U+MbbjyKWJ+ZoKjsfxltLAZXDeza0N4uLjoPK5/CV2087XtDmG7XAEHoVUto3fSa6Knbm2LvP8AvO09G2/MrgcP7ANaPdOnQ8l0XYM7/HioHe3P+v7qo+u/9MqyqntDA6TEIGscWujjLgRwL3Ef8FbFXaFu/i7/AOhkbf8AaHH4uKb0dhElX2hcAFLUGzVNQTuvuSC0g9HDm39l0KUxPCmytzycMw4ZEHmCoOOVzXdnLk/geDx05HorOMYGYLzQDs8Ry/pMhmzaOWnZF27U1DOUhP5u981bnxgixF1TcLduYk8fbZG74bp+IV1W0w+TrKWN3NoVR4s4qu4pskx7t+ImOQaOZkf76LlwiiqI57yWOQaXAW3gNCRpfwVsWLKwYWF4ktqOPFNubWWQiIpUiIiIQiIiEIiIhCIiIQuWtoGyiztFspqRrBZosFuRCEXFivuef7rtXJicRdGQ3XgqlbCZ6d8bdyLJzDZwK8z2txR9RKKOnva47Vw9RH+/kOavOyuzzaaIADOyjtltkxE90jxdxJOfVW4BNoaNlHCImep5lK95ebrlxKO7PDNQNZVNijfI/wB1jS4+ABKs723Fl51t493Zsp2aySAO+403t5nd9Fwcaw41NRE5o3Nj9fpdTQyZWlPZzh7pZH1MvvSOLs+vDyGS9Aq6cPaQf7K4NmsNEMDW9ApUrUBjQ3INtlXuq5Yi4OoyP7qC2Pbv19S//wC1wHgO78lbcVpvrgaajmFX9gqBzDKXDNz3H1JK4OHYZ8JWSOHdI09TsppJMzAFc7LkxHDWzNs7XgeIPArsRaAgHQqBU2PC5W1bHPz3W7m99oXJF+uZVxCFoWUyONsTcjBYJSb6lERFIkRERCEREQhEREIRERCEREQhEREIRfD0RCEZovtEQhYcqTtN/m4/FEUT++3z+xSjirlTe43wC2oilSLTPoVwYNq7xREIUqiIhCIiIQiIiEIiIhCIiIQv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5125" name="Tijdelijke aanduiding voor dianummer 3"/>
          <p:cNvSpPr>
            <a:spLocks noGrp="1"/>
          </p:cNvSpPr>
          <p:nvPr>
            <p:ph type="sldNum" sz="quarter" idx="11"/>
          </p:nvPr>
        </p:nvSpPr>
        <p:spPr>
          <a:xfrm>
            <a:off x="215900" y="3825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00AF39-5FC7-4D3F-A8B7-4B8864A80120}" type="slidenum">
              <a:rPr lang="nl-NL" altLang="nl-NL" sz="1400" b="1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l-NL" altLang="nl-NL" sz="1400" b="1" smtClean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Welkom</a:t>
            </a:r>
            <a:endParaRPr lang="en-US" kern="0" dirty="0" smtClean="0">
              <a:latin typeface="Comic Sans MS" pitchFamily="66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5300663"/>
            <a:ext cx="225742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1"/>
          <a:stretch/>
        </p:blipFill>
        <p:spPr bwMode="auto">
          <a:xfrm>
            <a:off x="2195736" y="2071856"/>
            <a:ext cx="4728814" cy="322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5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Programma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908720"/>
            <a:ext cx="8516938" cy="36718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nl-NL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   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Inleiding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Impressie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Doel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Resultaten woningchecks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Aan de slag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Uitreiking certificaten</a:t>
            </a:r>
          </a:p>
          <a:p>
            <a:pPr lvl="1" eaLnBrk="1" hangingPunct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Afsluiting</a:t>
            </a: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35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5788025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6618" y="207283"/>
            <a:ext cx="489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Doel</a:t>
            </a:r>
            <a:endParaRPr lang="en-US" sz="3600" kern="0" dirty="0" smtClean="0">
              <a:latin typeface="Comic Sans MS" pitchFamily="66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324544" y="1268760"/>
            <a:ext cx="9649072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80000"/>
              <a:buFontTx/>
              <a:buNone/>
              <a:defRPr/>
            </a:pPr>
            <a:endParaRPr lang="nl-NL" altLang="nl-NL" sz="3200" kern="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altLang="nl-NL" sz="32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weet wat goed gaat en aandachtspunten zijn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altLang="nl-NL" sz="32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weet hoe je zelf de belangrijkste brandrisico’s kunt beperken/voorkomen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kern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krijgt nieuwe tips en ideeën over brandveiligheid</a:t>
            </a:r>
          </a:p>
          <a:p>
            <a:pPr lvl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nl-NL" sz="3200" kern="120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nl-NL" altLang="nl-NL" sz="3200" kern="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060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5058" r="8616"/>
          <a:stretch/>
        </p:blipFill>
        <p:spPr>
          <a:xfrm>
            <a:off x="1259632" y="1340768"/>
            <a:ext cx="6639692" cy="50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13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7" y="1556792"/>
            <a:ext cx="3994453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32000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46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kern="0" dirty="0" smtClean="0">
              <a:latin typeface="Comic Sans MS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020"/>
            <a:ext cx="3061153" cy="42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04573"/>
            <a:ext cx="3189287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9125">
            <a:off x="611560" y="1628800"/>
            <a:ext cx="246037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57162"/>
            <a:ext cx="1549179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470">
            <a:off x="6138551" y="1619316"/>
            <a:ext cx="2025546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2"/>
          <a:stretch/>
        </p:blipFill>
        <p:spPr bwMode="auto">
          <a:xfrm>
            <a:off x="3765211" y="4111918"/>
            <a:ext cx="1593176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062">
            <a:off x="6361473" y="4221088"/>
            <a:ext cx="161495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6410">
            <a:off x="701128" y="4221088"/>
            <a:ext cx="2281237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63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kern="0" dirty="0" smtClean="0">
              <a:latin typeface="Comic Sans MS" pitchFamily="66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2"/>
          <a:stretch/>
        </p:blipFill>
        <p:spPr bwMode="auto">
          <a:xfrm>
            <a:off x="852215" y="1628800"/>
            <a:ext cx="4278721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28800"/>
            <a:ext cx="2276407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6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kern="0" dirty="0" smtClean="0">
              <a:latin typeface="Comic Sans MS" pitchFamily="66" charset="0"/>
            </a:endParaRP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4314859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41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2" r="14615"/>
          <a:stretch/>
        </p:blipFill>
        <p:spPr>
          <a:xfrm>
            <a:off x="1691680" y="1484784"/>
            <a:ext cx="4838401" cy="46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55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r="5693"/>
          <a:stretch/>
        </p:blipFill>
        <p:spPr>
          <a:xfrm>
            <a:off x="1187624" y="1268760"/>
            <a:ext cx="7216727" cy="51547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07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" r="10045"/>
          <a:stretch/>
        </p:blipFill>
        <p:spPr>
          <a:xfrm rot="5400000">
            <a:off x="-545640" y="2147832"/>
            <a:ext cx="5626368" cy="360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6"/>
          <a:stretch/>
        </p:blipFill>
        <p:spPr>
          <a:xfrm rot="5400000">
            <a:off x="3717258" y="2097661"/>
            <a:ext cx="5634027" cy="37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692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" r="15230"/>
          <a:stretch/>
        </p:blipFill>
        <p:spPr>
          <a:xfrm>
            <a:off x="971600" y="1268760"/>
            <a:ext cx="6921304" cy="51547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692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Telegraaf</a:t>
            </a: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56322" name="Picture 2" descr="https://pbs.twimg.com/media/DMUw0OjWsAAuof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25" y="980728"/>
            <a:ext cx="7175351" cy="597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0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15</a:t>
            </a:fld>
            <a:endParaRPr lang="nl-NL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29" y="1556792"/>
            <a:ext cx="853934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Hart van Nederland</a:t>
            </a:r>
            <a:endParaRPr lang="en-US" kern="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0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Jeugdjournaal</a:t>
            </a:r>
            <a:endParaRPr lang="en-US" kern="0" dirty="0" smtClean="0">
              <a:latin typeface="Comic Sans MS" pitchFamily="66" charset="0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51955"/>
            <a:ext cx="654332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9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12776"/>
            <a:ext cx="6228184" cy="46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5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827584" y="1556792"/>
            <a:ext cx="7560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latin typeface="Calibri" panose="020F0502020204030204" pitchFamily="34" charset="0"/>
              </a:rPr>
              <a:t>Aantal woningchecks:</a:t>
            </a:r>
          </a:p>
          <a:p>
            <a:endParaRPr lang="nl-NL" sz="3200" dirty="0">
              <a:latin typeface="Calibri" panose="020F0502020204030204" pitchFamily="34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nl-NL" sz="3200" dirty="0" smtClean="0">
              <a:latin typeface="Calibri" panose="020F0502020204030204" pitchFamily="34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>
                <a:latin typeface="Calibri" panose="020F0502020204030204" pitchFamily="34" charset="0"/>
              </a:rPr>
              <a:t>2</a:t>
            </a:r>
            <a:r>
              <a:rPr lang="nl-NL" sz="3200" dirty="0" smtClean="0">
                <a:latin typeface="Calibri" panose="020F0502020204030204" pitchFamily="34" charset="0"/>
              </a:rPr>
              <a:t>8 woningchecks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nl-NL" sz="3200" dirty="0">
              <a:latin typeface="Calibri" panose="020F0502020204030204" pitchFamily="34" charset="0"/>
            </a:endParaRPr>
          </a:p>
          <a:p>
            <a:endParaRPr lang="nl-NL" sz="3200" dirty="0">
              <a:latin typeface="Calibri" panose="020F0502020204030204" pitchFamily="34" charset="0"/>
            </a:endParaRPr>
          </a:p>
          <a:p>
            <a:endParaRPr lang="nl-NL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91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827584" y="1556792"/>
            <a:ext cx="75608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latin typeface="Calibri" panose="020F0502020204030204" pitchFamily="34" charset="0"/>
              </a:rPr>
              <a:t>Doelgroep:</a:t>
            </a:r>
          </a:p>
          <a:p>
            <a:endParaRPr lang="nl-NL" sz="3200" dirty="0" smtClean="0">
              <a:latin typeface="Calibri" panose="020F0502020204030204" pitchFamily="34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34-92 jaar | Gemiddeld 63 jaar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71% (20/28) woont samen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89% woont in een huis | 11% in een appartement/flat</a:t>
            </a:r>
          </a:p>
          <a:p>
            <a:endParaRPr lang="nl-NL" sz="3200" dirty="0">
              <a:latin typeface="Calibri" panose="020F0502020204030204" pitchFamily="34" charset="0"/>
            </a:endParaRPr>
          </a:p>
          <a:p>
            <a:endParaRPr lang="nl-NL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40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323528" y="126440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latin typeface="Calibri" panose="020F0502020204030204" pitchFamily="34" charset="0"/>
              </a:rPr>
              <a:t>Wat gaat er goed:</a:t>
            </a:r>
            <a:endParaRPr lang="nl-NL" sz="3200" dirty="0">
              <a:latin typeface="Calibri" panose="020F050202020403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179" y="1852587"/>
            <a:ext cx="2714655" cy="407071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9"/>
          <a:stretch/>
        </p:blipFill>
        <p:spPr>
          <a:xfrm>
            <a:off x="5926937" y="1852587"/>
            <a:ext cx="3021725" cy="269103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6" r="11854"/>
          <a:stretch/>
        </p:blipFill>
        <p:spPr>
          <a:xfrm>
            <a:off x="323528" y="1849179"/>
            <a:ext cx="2659085" cy="2142279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32837" r="16001" b="28051"/>
          <a:stretch/>
        </p:blipFill>
        <p:spPr>
          <a:xfrm>
            <a:off x="5926937" y="4940643"/>
            <a:ext cx="3021725" cy="97924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151367"/>
            <a:ext cx="2659085" cy="17719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9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467544" y="1287818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latin typeface="Calibri" panose="020F0502020204030204" pitchFamily="34" charset="0"/>
              </a:rPr>
              <a:t>Wat gaat er minder goed:</a:t>
            </a:r>
            <a:endParaRPr lang="nl-NL" sz="3200" dirty="0">
              <a:latin typeface="Calibri" panose="020F050202020403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r="7568"/>
          <a:stretch/>
        </p:blipFill>
        <p:spPr>
          <a:xfrm>
            <a:off x="3769412" y="1893408"/>
            <a:ext cx="2236763" cy="3787873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r="6088" b="7232"/>
          <a:stretch/>
        </p:blipFill>
        <p:spPr>
          <a:xfrm>
            <a:off x="6372200" y="1873375"/>
            <a:ext cx="2152356" cy="3787873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/>
          <a:stretch/>
        </p:blipFill>
        <p:spPr>
          <a:xfrm>
            <a:off x="633263" y="4161606"/>
            <a:ext cx="2763045" cy="151967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2" y="1893408"/>
            <a:ext cx="2841475" cy="18739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9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Resultaten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323528" y="1124744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latin typeface="Calibri" panose="020F0502020204030204" pitchFamily="34" charset="0"/>
              </a:rPr>
              <a:t>Rookmelders</a:t>
            </a:r>
          </a:p>
          <a:p>
            <a:endParaRPr lang="nl-NL" sz="3200" b="1" dirty="0" smtClean="0">
              <a:latin typeface="Calibri" panose="020F0502020204030204" pitchFamily="34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89% heeft rookmelder! 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Gemiddeld 2,5 rookmelder p/huis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Meeste rookmelders hangen in de vluchtroute</a:t>
            </a:r>
          </a:p>
          <a:p>
            <a:pPr>
              <a:buClr>
                <a:srgbClr val="FF0000"/>
              </a:buClr>
            </a:pPr>
            <a:endParaRPr lang="nl-NL" sz="3200" b="1" dirty="0" smtClean="0">
              <a:latin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nl-NL" sz="3200" b="1" dirty="0" smtClean="0">
                <a:latin typeface="Calibri" panose="020F0502020204030204" pitchFamily="34" charset="0"/>
              </a:rPr>
              <a:t>Maar: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Niet alle </a:t>
            </a:r>
            <a:r>
              <a:rPr lang="nl-NL" sz="3200" dirty="0">
                <a:latin typeface="Calibri" panose="020F0502020204030204" pitchFamily="34" charset="0"/>
              </a:rPr>
              <a:t>rookmelders doen het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Rookmelders </a:t>
            </a:r>
            <a:r>
              <a:rPr lang="nl-NL" sz="3200" dirty="0">
                <a:latin typeface="Calibri" panose="020F0502020204030204" pitchFamily="34" charset="0"/>
              </a:rPr>
              <a:t>worden </a:t>
            </a:r>
            <a:r>
              <a:rPr lang="nl-NL" sz="3200" dirty="0" smtClean="0">
                <a:latin typeface="Calibri" panose="020F0502020204030204" pitchFamily="34" charset="0"/>
              </a:rPr>
              <a:t>niet schoongemaakt</a:t>
            </a:r>
            <a:endParaRPr lang="nl-NL" sz="3200" dirty="0">
              <a:latin typeface="Calibri" panose="020F050202020403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" r="8917"/>
          <a:stretch/>
        </p:blipFill>
        <p:spPr>
          <a:xfrm>
            <a:off x="6502920" y="1268760"/>
            <a:ext cx="2335237" cy="17881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9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15888"/>
            <a:ext cx="4895850" cy="936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Samenvattend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446798" y="1556792"/>
            <a:ext cx="82089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Algemeen: opa’s en oma’s doen het goed!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nl-NL" sz="3200" dirty="0" smtClean="0">
              <a:latin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nl-NL" sz="3200" dirty="0" smtClean="0">
                <a:latin typeface="Calibri" panose="020F0502020204030204" pitchFamily="34" charset="0"/>
              </a:rPr>
              <a:t>MAAR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nl-NL" sz="3200" dirty="0">
              <a:latin typeface="Calibri" panose="020F0502020204030204" pitchFamily="34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Belangrijkste aandachtspunten</a:t>
            </a:r>
          </a:p>
          <a:p>
            <a:pPr marL="914400" lvl="1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Binnendeuren ‘s nachts </a:t>
            </a:r>
            <a:r>
              <a:rPr lang="nl-NL" sz="3200" dirty="0">
                <a:latin typeface="Calibri" panose="020F0502020204030204" pitchFamily="34" charset="0"/>
              </a:rPr>
              <a:t>d</a:t>
            </a:r>
            <a:r>
              <a:rPr lang="nl-NL" sz="3200" dirty="0" smtClean="0">
                <a:latin typeface="Calibri" panose="020F0502020204030204" pitchFamily="34" charset="0"/>
              </a:rPr>
              <a:t>icht doen</a:t>
            </a:r>
          </a:p>
          <a:p>
            <a:pPr marL="914400" lvl="1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nl-NL" sz="3200" dirty="0" smtClean="0">
                <a:latin typeface="Calibri" panose="020F0502020204030204" pitchFamily="34" charset="0"/>
              </a:rPr>
              <a:t>Rookmelders schoonmaken</a:t>
            </a:r>
          </a:p>
          <a:p>
            <a:pPr lvl="1">
              <a:buClr>
                <a:srgbClr val="FF0000"/>
              </a:buClr>
            </a:pPr>
            <a:endParaRPr lang="nl-NL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40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2231"/>
            <a:ext cx="8532440" cy="353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1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96" y="2305739"/>
            <a:ext cx="4150100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650" y="115888"/>
            <a:ext cx="48958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Groep</a:t>
            </a:r>
            <a:r>
              <a:rPr 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splitsen</a:t>
            </a:r>
            <a:endParaRPr 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t="23058" r="8318" b="13942"/>
          <a:stretch/>
        </p:blipFill>
        <p:spPr>
          <a:xfrm>
            <a:off x="281352" y="2289824"/>
            <a:ext cx="4417257" cy="270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03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733025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247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67876" y="1052736"/>
            <a:ext cx="8507288" cy="1020256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Is het verstandig je meterkast te gebruiken als opslag?</a:t>
            </a:r>
            <a: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nl-NL" sz="2800" b="1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27</a:t>
            </a:fld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6525344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graphicFrame>
        <p:nvGraphicFramePr>
          <p:cNvPr id="8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98292206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6" name="Grafiek" r:id="rId9" imgW="4572034" imgH="5143584" progId="MSGraph.Chart.8">
                  <p:embed followColorScheme="full"/>
                </p:oleObj>
              </mc:Choice>
              <mc:Fallback>
                <p:oleObj name="Grafiek" r:id="rId9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ResponseCounter" hidden="1"/>
          <p:cNvGrpSpPr/>
          <p:nvPr>
            <p:custDataLst>
              <p:tags r:id="rId4"/>
            </p:custDataLst>
          </p:nvPr>
        </p:nvGrpSpPr>
        <p:grpSpPr>
          <a:xfrm>
            <a:off x="101600" y="6197600"/>
            <a:ext cx="3860800" cy="317500"/>
            <a:chOff x="190500" y="6350000"/>
            <a:chExt cx="3860800" cy="317500"/>
          </a:xfrm>
        </p:grpSpPr>
        <p:sp>
          <p:nvSpPr>
            <p:cNvPr id="21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pic>
        <p:nvPicPr>
          <p:cNvPr id="13" name="Picture 2" descr="H:\Mijn Afbeeldingen\woningchecker\meterkast 3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770" y="1988840"/>
            <a:ext cx="2638827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PAnswers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11560" y="2060848"/>
            <a:ext cx="5904656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1. Nee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nl-NL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Ja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orShape1"/>
          <p:cNvSpPr/>
          <p:nvPr>
            <p:custDataLst>
              <p:tags r:id="rId6"/>
            </p:custDataLst>
          </p:nvPr>
        </p:nvSpPr>
        <p:spPr>
          <a:xfrm rot="10800000">
            <a:off x="398200" y="2195468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7027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02774" y="1196752"/>
            <a:ext cx="8507288" cy="1020256"/>
          </a:xfrm>
        </p:spPr>
        <p:txBody>
          <a:bodyPr/>
          <a:lstStyle/>
          <a:p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De wasdroger staat met stip op nr. 1 van elektrische apparaten die brand veroorzaken. </a:t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Op welke wijze kan ik dit risico beperken?</a:t>
            </a:r>
            <a:r>
              <a:rPr lang="nl-NL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nl-NL" sz="28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28</a:t>
            </a:fld>
            <a:endParaRPr lang="nl-NL" dirty="0"/>
          </a:p>
        </p:txBody>
      </p:sp>
      <p:pic>
        <p:nvPicPr>
          <p:cNvPr id="7" name="Picture 2" descr="H:\Brandweer\Brandveilig Leven\brandveiligheid-wasdroger[1]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93096"/>
            <a:ext cx="3529609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6525344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graphicFrame>
        <p:nvGraphicFramePr>
          <p:cNvPr id="8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56204959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9" name="Grafiek" r:id="rId10" imgW="4572034" imgH="5143584" progId="MSGraph.Chart.8">
                  <p:embed followColorScheme="full"/>
                </p:oleObj>
              </mc:Choice>
              <mc:Fallback>
                <p:oleObj name="Grafiek" r:id="rId10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02774" y="2492896"/>
            <a:ext cx="5904656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1. Stekker uit het stopcontact halen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nl-NL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Minder was in de droger doen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nl-NL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Na ieder gebruik het filter reinigen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nl-NL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Alleen gebruik maken van nachtstroom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orShape1"/>
          <p:cNvSpPr/>
          <p:nvPr>
            <p:custDataLst>
              <p:tags r:id="rId5"/>
            </p:custDataLst>
          </p:nvPr>
        </p:nvSpPr>
        <p:spPr>
          <a:xfrm rot="10800000">
            <a:off x="189414" y="3432188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2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01600" y="6197600"/>
            <a:ext cx="3860800" cy="317500"/>
            <a:chOff x="190500" y="6350000"/>
            <a:chExt cx="3860800" cy="317500"/>
          </a:xfrm>
        </p:grpSpPr>
        <p:sp>
          <p:nvSpPr>
            <p:cNvPr id="21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09536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30766" y="1340768"/>
            <a:ext cx="8507288" cy="796950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Een vlam in de pan ontstaat wanneer olie of vet in een pan te heet wordt. </a:t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Als de “vlam in de pan” slaat, kan ik het </a:t>
            </a:r>
            <a:r>
              <a:rPr lang="nl-NL" sz="28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best</a:t>
            </a: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nl-NL" sz="2800" b="1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29</a:t>
            </a:fld>
            <a:endParaRPr lang="nl-NL"/>
          </a:p>
        </p:txBody>
      </p:sp>
      <p:graphicFrame>
        <p:nvGraphicFramePr>
          <p:cNvPr id="6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4045429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9" name="Grafiek" r:id="rId9" imgW="4572034" imgH="5143584" progId="MSGraph.Chart.8">
                  <p:embed followColorScheme="full"/>
                </p:oleObj>
              </mc:Choice>
              <mc:Fallback>
                <p:oleObj name="Grafiek" r:id="rId9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330766" y="2636912"/>
            <a:ext cx="8201674" cy="337383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Blussen met water, afzuigkap aanzetten, fornuis uitzetten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Blussen met water, afzuigkap uitzetten, fornuis uitzetten 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Blussen met een blusdeken, afzuigkap uitzetten, fornuis uitzetten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Blussen </a:t>
            </a:r>
            <a:r>
              <a:rPr lang="nl-NL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met een deksel, </a:t>
            </a: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afzuigkap uitzetten, fornuis uitzetten</a:t>
            </a:r>
            <a:endParaRPr lang="nl-NL" sz="24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orShape1"/>
          <p:cNvSpPr/>
          <p:nvPr>
            <p:custDataLst>
              <p:tags r:id="rId5"/>
            </p:custDataLst>
          </p:nvPr>
        </p:nvSpPr>
        <p:spPr>
          <a:xfrm rot="10800000">
            <a:off x="158046" y="4509120"/>
            <a:ext cx="215900" cy="215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6497960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grpSp>
        <p:nvGrpSpPr>
          <p:cNvPr id="13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01600" y="6159500"/>
            <a:ext cx="3530600" cy="317500"/>
            <a:chOff x="190500" y="6350000"/>
            <a:chExt cx="3860800" cy="317500"/>
          </a:xfrm>
        </p:grpSpPr>
        <p:sp>
          <p:nvSpPr>
            <p:cNvPr id="12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40509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39624" y="1268760"/>
            <a:ext cx="8784975" cy="1584176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Oververhitting van een kabelhaspel is afhankelijk van de volgende factoren: </a:t>
            </a: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		</a:t>
            </a:r>
            <a:b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A. Vermogen (aantal Watts)</a:t>
            </a:r>
            <a:b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B. Opgerolde kabelhaspel</a:t>
            </a:r>
            <a:b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C. Aantal ingestoken stekkers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30</a:t>
            </a:fld>
            <a:endParaRPr lang="nl-NL"/>
          </a:p>
        </p:txBody>
      </p:sp>
      <p:pic>
        <p:nvPicPr>
          <p:cNvPr id="10" name="Picture 2" descr="H:\Brandweer\Brandveilig Leven\gesmolten haspel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938" y="2927412"/>
            <a:ext cx="4427984" cy="33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96392958"/>
              </p:ext>
            </p:extLst>
          </p:nvPr>
        </p:nvGraphicFramePr>
        <p:xfrm>
          <a:off x="4628930" y="1698115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1" name="Grafiek" r:id="rId10" imgW="4572034" imgH="5143584" progId="MSGraph.Chart.8">
                  <p:embed followColorScheme="full"/>
                </p:oleObj>
              </mc:Choice>
              <mc:Fallback>
                <p:oleObj name="Grafiek" r:id="rId10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28930" y="1698115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79217" y="3709285"/>
            <a:ext cx="8424936" cy="4525963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itchFamily="34" charset="0"/>
                <a:cs typeface="Calibri" pitchFamily="34" charset="0"/>
              </a:rPr>
              <a:t>A=juist, B=juist, C=onjuist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itchFamily="34" charset="0"/>
                <a:cs typeface="Calibri" pitchFamily="34" charset="0"/>
              </a:rPr>
              <a:t>A=onjuist, B=juist, C=juist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itchFamily="34" charset="0"/>
                <a:cs typeface="Calibri" pitchFamily="34" charset="0"/>
              </a:rPr>
              <a:t>Alle drie zijn juist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itchFamily="34" charset="0"/>
                <a:cs typeface="Calibri" pitchFamily="34" charset="0"/>
              </a:rPr>
              <a:t>Alle drie zijn onjuist</a:t>
            </a:r>
            <a:endParaRPr lang="nl-NL" sz="2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5" name="ResponseCounter" hidden="1"/>
          <p:cNvGrpSpPr/>
          <p:nvPr>
            <p:custDataLst>
              <p:tags r:id="rId5"/>
            </p:custDataLst>
          </p:nvPr>
        </p:nvGrpSpPr>
        <p:grpSpPr>
          <a:xfrm>
            <a:off x="38100" y="6083300"/>
            <a:ext cx="3530600" cy="317500"/>
            <a:chOff x="190500" y="6350000"/>
            <a:chExt cx="3860800" cy="317500"/>
          </a:xfrm>
        </p:grpSpPr>
        <p:sp>
          <p:nvSpPr>
            <p:cNvPr id="14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3" name="CorShape1"/>
          <p:cNvSpPr/>
          <p:nvPr>
            <p:custDataLst>
              <p:tags r:id="rId6"/>
            </p:custDataLst>
          </p:nvPr>
        </p:nvSpPr>
        <p:spPr>
          <a:xfrm rot="10800000">
            <a:off x="265857" y="3843905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6497960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5364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0" name="Picture 37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2896"/>
            <a:ext cx="493497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292402" y="1484784"/>
            <a:ext cx="8507288" cy="1012974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Terwijl je lekker ligt te slapen, is er rookontwikkeling in de gang. Je hebt geen rookmelders in huis. Wat denk je: Word je wakker van de reuk van rook?</a:t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nl-NL" sz="2800" b="1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31</a:t>
            </a:fld>
            <a:endParaRPr lang="nl-NL"/>
          </a:p>
        </p:txBody>
      </p:sp>
      <p:graphicFrame>
        <p:nvGraphicFramePr>
          <p:cNvPr id="11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29950580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02" name="Grafiek" r:id="rId10" imgW="4572034" imgH="5143584" progId="MSGraph.Chart.8">
                  <p:embed followColorScheme="full"/>
                </p:oleObj>
              </mc:Choice>
              <mc:Fallback>
                <p:oleObj name="Grafiek" r:id="rId10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786408" y="3002222"/>
            <a:ext cx="4114800" cy="19336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Nee</a:t>
            </a:r>
          </a:p>
        </p:txBody>
      </p:sp>
      <p:sp>
        <p:nvSpPr>
          <p:cNvPr id="20" name="CorShape1"/>
          <p:cNvSpPr/>
          <p:nvPr>
            <p:custDataLst>
              <p:tags r:id="rId5"/>
            </p:custDataLst>
          </p:nvPr>
        </p:nvSpPr>
        <p:spPr>
          <a:xfrm rot="10800000">
            <a:off x="631385" y="3594419"/>
            <a:ext cx="215900" cy="215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38100" y="6235700"/>
            <a:ext cx="3530600" cy="317500"/>
            <a:chOff x="190500" y="6350000"/>
            <a:chExt cx="3860800" cy="317500"/>
          </a:xfrm>
        </p:grpSpPr>
        <p:sp>
          <p:nvSpPr>
            <p:cNvPr id="18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1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29322" y="6490749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898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" grpId="0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32</a:t>
            </a:fld>
            <a:endParaRPr lang="nl-NL"/>
          </a:p>
        </p:txBody>
      </p:sp>
      <p:sp>
        <p:nvSpPr>
          <p:cNvPr id="14" name="TPQuestion"/>
          <p:cNvSpPr>
            <a:spLocks noGrp="1"/>
          </p:cNvSpPr>
          <p:nvPr>
            <p:ph type="title"/>
          </p:nvPr>
        </p:nvSpPr>
        <p:spPr>
          <a:xfrm>
            <a:off x="611560" y="1268760"/>
            <a:ext cx="7344816" cy="1143000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</a:t>
            </a:r>
            <a: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vindt een rookmelder aan het plafond lelijk, dus </a:t>
            </a: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</a:t>
            </a:r>
            <a: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hangt deze aan de muur. </a:t>
            </a:r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Is dit de beste plek?</a:t>
            </a:r>
            <a:endParaRPr lang="nl-NL" sz="28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9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80870228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3" name="Grafiek" r:id="rId9" imgW="4572034" imgH="5143584" progId="MSGraph.Chart.8">
                  <p:embed followColorScheme="full"/>
                </p:oleObj>
              </mc:Choice>
              <mc:Fallback>
                <p:oleObj name="Grafiek" r:id="rId9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PAnswers"/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387534" y="2708920"/>
            <a:ext cx="4114800" cy="258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>
              <a:spcAft>
                <a:spcPts val="0"/>
              </a:spcAft>
              <a:buFontTx/>
              <a:buAutoNum type="arabicPeriod"/>
            </a:pPr>
            <a:r>
              <a:rPr lang="nl-NL" sz="24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</a:t>
            </a:r>
          </a:p>
          <a:p>
            <a:pPr marL="514350" indent="-514350">
              <a:spcAft>
                <a:spcPts val="0"/>
              </a:spcAft>
              <a:buFontTx/>
              <a:buAutoNum type="arabicPeriod"/>
            </a:pPr>
            <a:r>
              <a:rPr lang="nl-NL" sz="24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Nee</a:t>
            </a:r>
          </a:p>
        </p:txBody>
      </p:sp>
      <p:sp>
        <p:nvSpPr>
          <p:cNvPr id="33" name="CorShape1"/>
          <p:cNvSpPr/>
          <p:nvPr>
            <p:custDataLst>
              <p:tags r:id="rId5"/>
            </p:custDataLst>
          </p:nvPr>
        </p:nvSpPr>
        <p:spPr>
          <a:xfrm rot="10800000">
            <a:off x="174174" y="3209300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32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31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11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6497960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282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9" grpId="0"/>
      <p:bldP spid="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33</a:t>
            </a:fld>
            <a:endParaRPr lang="nl-NL"/>
          </a:p>
        </p:txBody>
      </p:sp>
      <p:pic>
        <p:nvPicPr>
          <p:cNvPr id="5" name="Afbeelding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2" y="1124744"/>
            <a:ext cx="8182610" cy="5399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Afbeelding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384" y="2204864"/>
            <a:ext cx="1062355" cy="10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31013" y="6490749"/>
            <a:ext cx="2637656" cy="360040"/>
          </a:xfrm>
        </p:spPr>
        <p:txBody>
          <a:bodyPr/>
          <a:lstStyle/>
          <a:p>
            <a:r>
              <a:rPr lang="nl-NL" dirty="0" smtClean="0"/>
              <a:t>32 </a:t>
            </a:r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09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34</a:t>
            </a:fld>
            <a:endParaRPr lang="nl-NL"/>
          </a:p>
        </p:txBody>
      </p:sp>
      <p:grpSp>
        <p:nvGrpSpPr>
          <p:cNvPr id="6" name="Groep 5"/>
          <p:cNvGrpSpPr/>
          <p:nvPr/>
        </p:nvGrpSpPr>
        <p:grpSpPr>
          <a:xfrm>
            <a:off x="237798" y="1556792"/>
            <a:ext cx="8700563" cy="4176464"/>
            <a:chOff x="0" y="0"/>
            <a:chExt cx="9801225" cy="4676775"/>
          </a:xfrm>
        </p:grpSpPr>
        <p:pic>
          <p:nvPicPr>
            <p:cNvPr id="7" name="Afbeelding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801225" cy="4676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900" y="1066800"/>
              <a:ext cx="628650" cy="361950"/>
            </a:xfrm>
            <a:prstGeom prst="rect">
              <a:avLst/>
            </a:prstGeom>
            <a:noFill/>
          </p:spPr>
        </p:pic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4475" y="2809875"/>
              <a:ext cx="628650" cy="361950"/>
            </a:xfrm>
            <a:prstGeom prst="rect">
              <a:avLst/>
            </a:prstGeom>
            <a:noFill/>
          </p:spPr>
        </p:pic>
      </p:grp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30449" y="6476234"/>
            <a:ext cx="2637656" cy="360040"/>
          </a:xfrm>
        </p:spPr>
        <p:txBody>
          <a:bodyPr/>
          <a:lstStyle/>
          <a:p>
            <a:r>
              <a:rPr lang="nl-NL" dirty="0" smtClean="0"/>
              <a:t>32 </a:t>
            </a:r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5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561296" y="1844824"/>
            <a:ext cx="8579296" cy="1589038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Je laat ‘s nachts de woonkamerdeur open, zodat het </a:t>
            </a:r>
            <a:b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huis lekker warm blijft en het boven minder koud is. </a:t>
            </a:r>
            <a:b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l-NL" sz="2800" b="1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nl-NL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l-NL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Is dit verstandig?</a:t>
            </a:r>
            <a: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br>
              <a:rPr lang="nl-NL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l-NL" sz="2800" b="1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nl-NL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nl-NL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35</a:t>
            </a:fld>
            <a:endParaRPr lang="nl-NL"/>
          </a:p>
        </p:txBody>
      </p:sp>
      <p:graphicFrame>
        <p:nvGraphicFramePr>
          <p:cNvPr id="6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60346677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5" name="Grafiek" r:id="rId9" imgW="4572034" imgH="5143584" progId="MSGraph.Chart.8">
                  <p:embed followColorScheme="full"/>
                </p:oleObj>
              </mc:Choice>
              <mc:Fallback>
                <p:oleObj name="Grafiek" r:id="rId9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387534" y="3438634"/>
            <a:ext cx="4114800" cy="2581747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anose="020F0502020204030204" pitchFamily="34" charset="0"/>
              </a:rPr>
              <a:t>Ja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>
                <a:latin typeface="Calibri" panose="020F0502020204030204" pitchFamily="34" charset="0"/>
              </a:rPr>
              <a:t>Nee</a:t>
            </a:r>
          </a:p>
        </p:txBody>
      </p:sp>
      <p:grpSp>
        <p:nvGrpSpPr>
          <p:cNvPr id="13" name="ResponseCounter" hidden="1"/>
          <p:cNvGrpSpPr/>
          <p:nvPr>
            <p:custDataLst>
              <p:tags r:id="rId5"/>
            </p:custDataLst>
          </p:nvPr>
        </p:nvGrpSpPr>
        <p:grpSpPr>
          <a:xfrm>
            <a:off x="101600" y="6184900"/>
            <a:ext cx="3860800" cy="317500"/>
            <a:chOff x="190500" y="6350000"/>
            <a:chExt cx="3860800" cy="317500"/>
          </a:xfrm>
        </p:grpSpPr>
        <p:sp>
          <p:nvSpPr>
            <p:cNvPr id="12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14" name="CorShape1"/>
          <p:cNvSpPr/>
          <p:nvPr>
            <p:custDataLst>
              <p:tags r:id="rId6"/>
            </p:custDataLst>
          </p:nvPr>
        </p:nvSpPr>
        <p:spPr>
          <a:xfrm rot="10800000">
            <a:off x="174174" y="3939014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5925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0CD21-B7F4-46C6-8EDA-8514B45D0759}" type="datetime2">
              <a:rPr lang="nl-NL" smtClean="0"/>
              <a:t>woensdag 22 november 2017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FB9BE-593E-492D-847A-5D2EB2AD5062}" type="slidenum">
              <a:rPr lang="nl-NL" smtClean="0"/>
              <a:pPr/>
              <a:t>36</a:t>
            </a:fld>
            <a:endParaRPr lang="nl-NL"/>
          </a:p>
        </p:txBody>
      </p:sp>
      <p:pic>
        <p:nvPicPr>
          <p:cNvPr id="7" name="Rook in huis bij een brand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73246" y="0"/>
            <a:ext cx="9534483" cy="61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3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37</a:t>
            </a:fld>
            <a:endParaRPr lang="nl-NL"/>
          </a:p>
        </p:txBody>
      </p:sp>
      <p:grpSp>
        <p:nvGrpSpPr>
          <p:cNvPr id="6" name="Groep 5"/>
          <p:cNvGrpSpPr/>
          <p:nvPr/>
        </p:nvGrpSpPr>
        <p:grpSpPr>
          <a:xfrm>
            <a:off x="237798" y="1556792"/>
            <a:ext cx="8700563" cy="4176464"/>
            <a:chOff x="0" y="0"/>
            <a:chExt cx="9801225" cy="4676775"/>
          </a:xfrm>
        </p:grpSpPr>
        <p:pic>
          <p:nvPicPr>
            <p:cNvPr id="7" name="Afbeelding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801225" cy="4676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900" y="1066800"/>
              <a:ext cx="628650" cy="361950"/>
            </a:xfrm>
            <a:prstGeom prst="rect">
              <a:avLst/>
            </a:prstGeom>
            <a:noFill/>
          </p:spPr>
        </p:pic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4475" y="2809875"/>
              <a:ext cx="628650" cy="361950"/>
            </a:xfrm>
            <a:prstGeom prst="rect">
              <a:avLst/>
            </a:prstGeom>
            <a:noFill/>
          </p:spPr>
        </p:pic>
      </p:grp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30449" y="6476234"/>
            <a:ext cx="2637656" cy="360040"/>
          </a:xfrm>
        </p:spPr>
        <p:txBody>
          <a:bodyPr/>
          <a:lstStyle/>
          <a:p>
            <a:r>
              <a:rPr lang="nl-NL" dirty="0" smtClean="0"/>
              <a:t>32 </a:t>
            </a:r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27687"/>
            <a:ext cx="67814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09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6924" y="1484784"/>
            <a:ext cx="8686800" cy="1152128"/>
          </a:xfrm>
        </p:spPr>
        <p:txBody>
          <a:bodyPr/>
          <a:lstStyle/>
          <a:p>
            <a:r>
              <a:rPr lang="nl-NL" sz="2400" b="1" dirty="0" smtClean="0">
                <a:solidFill>
                  <a:schemeClr val="tx1"/>
                </a:solidFill>
              </a:rPr>
              <a:t>Koolmonoxide eist jaarlijks ongeveer 10 slachtoffers!</a:t>
            </a:r>
            <a:br>
              <a:rPr lang="nl-NL" sz="2400" b="1" dirty="0" smtClean="0">
                <a:solidFill>
                  <a:schemeClr val="tx1"/>
                </a:solidFill>
              </a:rPr>
            </a:br>
            <a:r>
              <a:rPr lang="nl-NL" sz="2400" b="1" dirty="0" smtClean="0">
                <a:solidFill>
                  <a:schemeClr val="tx1"/>
                </a:solidFill>
              </a:rPr>
              <a:t>Waarom is koolmonoxide gevaarlijk?</a:t>
            </a:r>
            <a:br>
              <a:rPr lang="nl-NL" sz="2400" b="1" dirty="0" smtClean="0">
                <a:solidFill>
                  <a:schemeClr val="tx1"/>
                </a:solidFill>
              </a:rPr>
            </a:br>
            <a:r>
              <a:rPr lang="nl-NL" sz="2400" b="1" dirty="0">
                <a:solidFill>
                  <a:schemeClr val="tx1"/>
                </a:solidFill>
              </a:rPr>
              <a:t/>
            </a:r>
            <a:br>
              <a:rPr lang="nl-NL" sz="2400" b="1" dirty="0">
                <a:solidFill>
                  <a:schemeClr val="tx1"/>
                </a:solidFill>
              </a:rPr>
            </a:br>
            <a:r>
              <a:rPr lang="nl-NL" sz="2400" dirty="0" smtClean="0">
                <a:solidFill>
                  <a:schemeClr val="tx1"/>
                </a:solidFill>
              </a:rPr>
              <a:t>Koolmonoxide is een giftig gas dat u: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38</a:t>
            </a:fld>
            <a:endParaRPr lang="nl-NL"/>
          </a:p>
        </p:txBody>
      </p:sp>
      <p:graphicFrame>
        <p:nvGraphicFramePr>
          <p:cNvPr id="8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85200829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9" name="Grafiek" r:id="rId8" imgW="4572034" imgH="5143584" progId="MSGraph.Chart.8">
                  <p:embed followColorScheme="full"/>
                </p:oleObj>
              </mc:Choice>
              <mc:Fallback>
                <p:oleObj name="Grafiek" r:id="rId8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387534" y="2845458"/>
            <a:ext cx="5976664" cy="1872208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/>
              <a:t>Wel ruikt, wel ziet, niet proeft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/>
              <a:t>Wel ruikt, </a:t>
            </a:r>
            <a:r>
              <a:rPr lang="nl-NL" sz="2400" dirty="0" smtClean="0"/>
              <a:t>niet ziet</a:t>
            </a:r>
            <a:r>
              <a:rPr lang="nl-NL" sz="2400" dirty="0"/>
              <a:t>, niet proeft</a:t>
            </a:r>
            <a:endParaRPr lang="nl-NL" sz="2400" dirty="0" smtClean="0"/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 smtClean="0"/>
              <a:t>Niet ruikt</a:t>
            </a:r>
            <a:r>
              <a:rPr lang="nl-NL" sz="2400" dirty="0"/>
              <a:t>, niet ziet, niet proeft</a:t>
            </a:r>
            <a:endParaRPr lang="nl-NL" sz="2400" dirty="0" smtClean="0"/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400" dirty="0"/>
              <a:t>Niet ruikt, niet ziet, </a:t>
            </a:r>
            <a:r>
              <a:rPr lang="nl-NL" sz="2400" dirty="0" smtClean="0"/>
              <a:t>wel proeft</a:t>
            </a:r>
          </a:p>
        </p:txBody>
      </p:sp>
      <p:sp>
        <p:nvSpPr>
          <p:cNvPr id="17" name="CorShape1"/>
          <p:cNvSpPr/>
          <p:nvPr>
            <p:custDataLst>
              <p:tags r:id="rId5"/>
            </p:custDataLst>
          </p:nvPr>
        </p:nvSpPr>
        <p:spPr>
          <a:xfrm rot="10800000">
            <a:off x="174174" y="3784750"/>
            <a:ext cx="266700" cy="266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6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01600" y="6223000"/>
            <a:ext cx="3860800" cy="317500"/>
            <a:chOff x="190500" y="6350000"/>
            <a:chExt cx="3860800" cy="317500"/>
          </a:xfrm>
        </p:grpSpPr>
        <p:sp>
          <p:nvSpPr>
            <p:cNvPr id="12" name="RCFill" hidden="1"/>
            <p:cNvSpPr/>
            <p:nvPr/>
          </p:nvSpPr>
          <p:spPr>
            <a:xfrm>
              <a:off x="190500" y="6388100"/>
              <a:ext cx="347472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9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6971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" grpId="0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94772" y="1124744"/>
            <a:ext cx="8507288" cy="2597150"/>
          </a:xfrm>
        </p:spPr>
        <p:txBody>
          <a:bodyPr/>
          <a:lstStyle/>
          <a:p>
            <a: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draait het liefst de voor- en achterdeur op slot. Bij brand wil je wel snel het huis uit kunnen. </a:t>
            </a:r>
            <a:br>
              <a:rPr lang="nl-NL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Wat is de beste plek voor je sleutels? </a:t>
            </a:r>
            <a:b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nl-NL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l-NL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nl-NL" sz="2800" dirty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39</a:t>
            </a:fld>
            <a:endParaRPr lang="nl-NL"/>
          </a:p>
        </p:txBody>
      </p:sp>
      <p:graphicFrame>
        <p:nvGraphicFramePr>
          <p:cNvPr id="7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97216726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71" name="Grafiek" r:id="rId9" imgW="4572034" imgH="5143584" progId="MSGraph.Chart.8">
                  <p:embed followColorScheme="full"/>
                </p:oleObj>
              </mc:Choice>
              <mc:Fallback>
                <p:oleObj name="Grafiek" r:id="rId9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539552" y="3068960"/>
            <a:ext cx="5194920" cy="2755231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In de broekzak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Op het nachtkastje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Op de voordeur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nl-NL" sz="28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Op een vaste plek bij de vluchtdeur</a:t>
            </a:r>
          </a:p>
        </p:txBody>
      </p:sp>
      <p:sp>
        <p:nvSpPr>
          <p:cNvPr id="14" name="CorShape1"/>
          <p:cNvSpPr/>
          <p:nvPr>
            <p:custDataLst>
              <p:tags r:id="rId5"/>
            </p:custDataLst>
          </p:nvPr>
        </p:nvSpPr>
        <p:spPr>
          <a:xfrm rot="10800000">
            <a:off x="153472" y="451913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25400" cap="flat" cmpd="sng" algn="ctr">
            <a:noFill/>
            <a:prstDash val="solid"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3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01600" y="6235700"/>
            <a:ext cx="3860800" cy="317500"/>
            <a:chOff x="190500" y="6350000"/>
            <a:chExt cx="3860800" cy="317500"/>
          </a:xfrm>
        </p:grpSpPr>
        <p:sp>
          <p:nvSpPr>
            <p:cNvPr id="12" name="RCFill" hidden="1"/>
            <p:cNvSpPr/>
            <p:nvPr/>
          </p:nvSpPr>
          <p:spPr>
            <a:xfrm>
              <a:off x="190500" y="6388100"/>
              <a:ext cx="3860800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smtClean="0">
                  <a:solidFill>
                    <a:srgbClr val="000000"/>
                  </a:solidFill>
                  <a:latin typeface="Tahoma"/>
                </a:rPr>
                <a:t>10 van 10</a:t>
              </a:r>
              <a:endParaRPr lang="nl-NL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1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15964" y="6362070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1945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" grpId="0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40</a:t>
            </a:fld>
            <a:endParaRPr lang="nl-NL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634852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-15964" y="6362070"/>
            <a:ext cx="2637656" cy="360040"/>
          </a:xfrm>
        </p:spPr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986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7DE-379C-407E-9304-6DDC93D26366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0DF6C7-F067-4AED-B48D-9BECD4FBCEF9}" type="slidenum">
              <a:rPr lang="nl-NL" smtClean="0"/>
              <a:pPr/>
              <a:t>41</a:t>
            </a:fld>
            <a:endParaRPr lang="nl-NL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48880"/>
            <a:ext cx="3500757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3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42</a:t>
            </a:fld>
            <a:endParaRPr lang="nl-NL"/>
          </a:p>
        </p:txBody>
      </p:sp>
      <p:pic>
        <p:nvPicPr>
          <p:cNvPr id="4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48880"/>
            <a:ext cx="4975618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133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787276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6618" y="207283"/>
            <a:ext cx="489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Leerlingen</a:t>
            </a: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terug</a:t>
            </a:r>
            <a:endParaRPr lang="en-US" sz="3600" kern="0" dirty="0" smtClean="0"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9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5783263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5" t="17820" r="9762" b="21828"/>
          <a:stretch/>
        </p:blipFill>
        <p:spPr bwMode="auto">
          <a:xfrm>
            <a:off x="4565491" y="1247490"/>
            <a:ext cx="3840480" cy="15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1" t="15740" r="9130"/>
          <a:stretch/>
        </p:blipFill>
        <p:spPr bwMode="auto">
          <a:xfrm>
            <a:off x="494415" y="4527844"/>
            <a:ext cx="3082547" cy="1820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56618" y="207283"/>
            <a:ext cx="489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Samenvatting</a:t>
            </a:r>
            <a:endParaRPr lang="en-US" sz="3600" kern="0" dirty="0" smtClean="0">
              <a:latin typeface="Comic Sans MS" pitchFamily="66" charset="0"/>
            </a:endParaRP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15" y="1231575"/>
            <a:ext cx="3456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7" r="11133"/>
          <a:stretch/>
        </p:blipFill>
        <p:spPr>
          <a:xfrm>
            <a:off x="4775744" y="3086243"/>
            <a:ext cx="3419973" cy="28800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198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5788025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6618" y="207283"/>
            <a:ext cx="489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Doel</a:t>
            </a:r>
            <a:endParaRPr lang="en-US" sz="3600" kern="0" dirty="0" smtClean="0">
              <a:latin typeface="Comic Sans MS" pitchFamily="66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324544" y="1268760"/>
            <a:ext cx="9649072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80000"/>
              <a:buFontTx/>
              <a:buNone/>
              <a:defRPr/>
            </a:pPr>
            <a:endParaRPr lang="nl-NL" altLang="nl-NL" sz="3200" kern="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altLang="nl-NL" sz="32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weet wat goed gaat en aandachtspunten zijn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altLang="nl-NL" sz="3200" kern="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weet hoe je zelf de belangrijkste brandrisico’s kunt beperken/voorkomen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nl-NL" sz="3200" kern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 krijgt nieuwe tips en ideeën over brandveiligheid</a:t>
            </a:r>
          </a:p>
          <a:p>
            <a:pPr lvl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nl-NL" sz="3200" kern="120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nl-NL" altLang="nl-NL" sz="3200" kern="0" dirty="0" smtClean="0">
              <a:solidFill>
                <a:schemeClr val="tx2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368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2663825" cy="10525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 smtClean="0">
              <a:latin typeface="Comic Sans MS" pitchFamily="66" charset="0"/>
            </a:endParaRPr>
          </a:p>
        </p:txBody>
      </p:sp>
      <p:pic>
        <p:nvPicPr>
          <p:cNvPr id="12292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5788025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 descr="https://encrypted-tbn3.gstatic.com/images?q=tbn:ANd9GcRXQuv5DMS1gqBfTxSA3h7fS2rFDHmmOTh9wyhyfkqNCv0Xx1R2y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119697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/>
          <p:cNvSpPr/>
          <p:nvPr/>
        </p:nvSpPr>
        <p:spPr>
          <a:xfrm>
            <a:off x="691269" y="4488434"/>
            <a:ext cx="867645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2600" dirty="0" smtClean="0">
                <a:solidFill>
                  <a:srgbClr val="C00000"/>
                </a:solidFill>
                <a:latin typeface="Calibri" panose="020F0502020204030204" pitchFamily="34" charset="0"/>
                <a:hlinkClick r:id="rId6"/>
              </a:rPr>
              <a:t>brandveiligleven@vrln.nl</a:t>
            </a:r>
            <a:endParaRPr lang="nl-NL" altLang="nl-NL" sz="26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nl-NL" altLang="nl-NL" sz="2600" dirty="0">
                <a:solidFill>
                  <a:srgbClr val="C00000"/>
                </a:solidFill>
                <a:latin typeface="Calibri" panose="020F0502020204030204" pitchFamily="34" charset="0"/>
                <a:hlinkClick r:id="rId7"/>
              </a:rPr>
              <a:t>www.brandweer.nl/limburg-noord/team-brandveilig-leven</a:t>
            </a:r>
            <a:endParaRPr lang="nl-NL" altLang="nl-NL" sz="260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r>
              <a:rPr lang="nl-NL" altLang="nl-NL" sz="2600" dirty="0" smtClean="0">
                <a:solidFill>
                  <a:srgbClr val="FF0000"/>
                </a:solidFill>
                <a:latin typeface="Calibri" panose="020F0502020204030204" pitchFamily="34" charset="0"/>
                <a:hlinkClick r:id="rId8"/>
              </a:rPr>
              <a:t>www.facebook.com/brandweerln</a:t>
            </a:r>
            <a:r>
              <a:rPr lang="nl-NL" altLang="nl-NL" sz="2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nl-NL" altLang="nl-NL" sz="2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4" y="4516627"/>
            <a:ext cx="361895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4" y="4954765"/>
            <a:ext cx="36397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4" y="5342570"/>
            <a:ext cx="340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32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9EAC-557A-4A32-97E8-5A31D0E5E77A}" type="datetime2">
              <a:rPr lang="nl-NL" smtClean="0"/>
              <a:t>woensdag 22 november 2017</a:t>
            </a:fld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799F54-423F-479C-BCAB-8EB76096F519}" type="slidenum">
              <a:rPr lang="nl-NL" smtClean="0"/>
              <a:pPr/>
              <a:t>47</a:t>
            </a:fld>
            <a:endParaRPr lang="nl-NL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564" y="1196752"/>
            <a:ext cx="3804676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6618" y="207283"/>
            <a:ext cx="489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Uitreiking</a:t>
            </a:r>
            <a:endParaRPr lang="en-US" sz="3600" kern="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27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2663825" cy="10525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 smtClean="0">
              <a:latin typeface="Comic Sans MS" pitchFamily="66" charset="0"/>
            </a:endParaRPr>
          </a:p>
        </p:txBody>
      </p:sp>
      <p:sp>
        <p:nvSpPr>
          <p:cNvPr id="14339" name="Rechthoek 1"/>
          <p:cNvSpPr>
            <a:spLocks noChangeArrowheads="1"/>
          </p:cNvSpPr>
          <p:nvPr/>
        </p:nvSpPr>
        <p:spPr bwMode="auto">
          <a:xfrm>
            <a:off x="755650" y="2492375"/>
            <a:ext cx="5886450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nl-NL" altLang="nl-NL"/>
          </a:p>
          <a:p>
            <a:endParaRPr lang="nl-NL" altLang="nl-NL"/>
          </a:p>
          <a:p>
            <a:endParaRPr lang="nl-NL" altLang="nl-NL"/>
          </a:p>
          <a:p>
            <a:endParaRPr lang="nl-NL" altLang="nl-NL"/>
          </a:p>
          <a:p>
            <a:endParaRPr lang="nl-NL" altLang="nl-NL"/>
          </a:p>
          <a:p>
            <a:endParaRPr lang="nl-NL" altLang="nl-NL" sz="2400"/>
          </a:p>
          <a:p>
            <a:r>
              <a:rPr lang="nl-NL" altLang="nl-NL" sz="2400"/>
              <a:t>                                 </a:t>
            </a:r>
          </a:p>
          <a:p>
            <a:r>
              <a:rPr lang="nl-NL" altLang="nl-NL" sz="2400">
                <a:solidFill>
                  <a:srgbClr val="FF0000"/>
                </a:solidFill>
              </a:rPr>
              <a:t>                   </a:t>
            </a:r>
            <a:endParaRPr lang="nl-NL" altLang="nl-NL" sz="2800">
              <a:solidFill>
                <a:srgbClr val="FF0000"/>
              </a:solidFill>
            </a:endParaRPr>
          </a:p>
        </p:txBody>
      </p:sp>
      <p:pic>
        <p:nvPicPr>
          <p:cNvPr id="14340" name="Afbeelding 4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5788025"/>
            <a:ext cx="5335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kstvak 2"/>
          <p:cNvSpPr txBox="1">
            <a:spLocks noChangeArrowheads="1"/>
          </p:cNvSpPr>
          <p:nvPr/>
        </p:nvSpPr>
        <p:spPr bwMode="auto">
          <a:xfrm>
            <a:off x="769938" y="2133600"/>
            <a:ext cx="72009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l-NL" altLang="nl-NL" sz="4400">
                <a:solidFill>
                  <a:srgbClr val="C00000"/>
                </a:solidFill>
                <a:latin typeface="Arial Black" pitchFamily="34" charset="0"/>
              </a:rPr>
              <a:t>Bedankt voor uw aandacht en </a:t>
            </a:r>
          </a:p>
          <a:p>
            <a:pPr algn="ctr"/>
            <a:r>
              <a:rPr lang="nl-NL" altLang="nl-NL" sz="4400">
                <a:solidFill>
                  <a:srgbClr val="C00000"/>
                </a:solidFill>
                <a:latin typeface="Arial Black" pitchFamily="34" charset="0"/>
              </a:rPr>
              <a:t>tot ziens!!!</a:t>
            </a:r>
          </a:p>
          <a:p>
            <a:pPr algn="ctr"/>
            <a:endParaRPr lang="nl-NL" altLang="nl-NL" sz="4400"/>
          </a:p>
          <a:p>
            <a:pPr algn="ctr"/>
            <a:endParaRPr lang="nl-NL" altLang="nl-NL" sz="4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934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722948"/>
  <p:tag name="CUSTOMCELLBACKCOLOR3" val="-268652"/>
  <p:tag name="DISPLAYDEVICENUMBER" val="True"/>
  <p:tag name="AUTOSIZEGRID" val="True"/>
  <p:tag name="POLLINGCYCLE" val="2"/>
  <p:tag name="INCLUDENONRESPONDERS" val="False"/>
  <p:tag name="CORRECTPOINTVALUE" val="1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Nu antwoorden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Geen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1"/>
  <p:tag name="RACEANIMATIONSPEED" val="3"/>
  <p:tag name="NUMRESPONSES" val="1"/>
  <p:tag name="CUSTOMCELLBACKCOLOR4" val="-8355712"/>
  <p:tag name="PRRESPONSE7" val="4"/>
  <p:tag name="FIBINCLUDEOTHER" val="True"/>
  <p:tag name="DELIMITERS" val="3.1"/>
  <p:tag name="LUIDIAENABLED" val="False"/>
  <p:tag name="TASKPANEKEY" val="06eea4af-ce9e-452e-bac7-242d511237c3"/>
  <p:tag name="TPFULLVERSION" val="4.4.0.2243"/>
  <p:tag name="EXPANDSHOWBAR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19ACE908F714CC4A834F07C40A5A690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2"/>
  <p:tag name="SLIDEGUID" val="36B4C1DC5A984CA3B3ED7FC39875E104"/>
  <p:tag name="QUESTIONALIAS" val=" Is het verstandig je meterkast te gebruiken als opslag? "/>
  <p:tag name="ANSWERSALIAS" val="1. Nee|smicln|2. Ja"/>
  <p:tag name="VALUES" val="Correct|smicln|Incorrect"/>
  <p:tag name="RESPONSESGATHERED" val="True"/>
  <p:tag name="TOTALRESPONSES" val="10"/>
  <p:tag name="RESPONSECOUNT" val="10"/>
  <p:tag name="SLICED" val="False"/>
  <p:tag name="RESPONSES" val="1;1;1;1;1;1;1;1;1;1;"/>
  <p:tag name="CHARTSTRINGSTD" val="10 0"/>
  <p:tag name="CHARTSTRINGREV" val="0 10"/>
  <p:tag name="CHARTSTRINGSTDPER" val="1 0"/>
  <p:tag name="CHARTSTRINGREVPER" val="0 1"/>
  <p:tag name="ANONYMOUSTEMP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2"/>
  <p:tag name="FONTSIZE" val="24"/>
  <p:tag name="BULLETTYPE" val="ppBulletArabicPeriod"/>
  <p:tag name="ANSWERTEXT" val="1. Nee&#10;2. J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19ACE908F714CC4A834F07C40A5A690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2"/>
  <p:tag name="SLIDEGUID" val="36B4C1DC5A984CA3B3ED7FC39875E104"/>
  <p:tag name="ANSWERSALIAS" val="1. Stekker uit het stopcontact halen|smicln|2. Minder was in de droger doen|smicln|3. Na ieder gebruik het filter reinigen|smicln|4. Alleen gebruik maken van nachtstroom"/>
  <p:tag name="QUESTIONALIAS" val=" De wasdroger staat met stip op nr. 1 van elektrische apparaten die brand veroorzaken.  Op welke wijze kan ik dit risico beperken? "/>
  <p:tag name="VALUES" val="Incorrect|smicln|Incorrect|smicln|Correct|smicln|Incorrect"/>
  <p:tag name="RESPONSESGATHERED" val="True"/>
  <p:tag name="TOTALRESPONSES" val="10"/>
  <p:tag name="RESPONSECOUNT" val="10"/>
  <p:tag name="SLICED" val="False"/>
  <p:tag name="RESPONSES" val="4;3;3;1;3;3;1;3;3;3;"/>
  <p:tag name="CHARTSTRINGSTD" val="2 0 7 1"/>
  <p:tag name="CHARTSTRINGREV" val="1 7 0 2"/>
  <p:tag name="CHARTSTRINGSTDPER" val="0,2 0 0,7 0,1"/>
  <p:tag name="CHARTSTRINGREVPER" val="0,1 0,7 0 0,2"/>
  <p:tag name="ANONYMOUSTEMP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48"/>
  <p:tag name="FONTSIZE" val="24"/>
  <p:tag name="BULLETTYPE" val="ppBulletArabicPeriod"/>
  <p:tag name="ANSWERTEXT" val="1. Stekker uit het stopcontact halen&#10;2. Minder was in de droger doen&#10;3. Na ieder gebruik het filter reinigen&#10;4. Alleen gebruik maken van nachtstroom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19ACE908F714CC4A834F07C40A5A690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2"/>
  <p:tag name="SLIDEGUID" val="35B837117B624FE6AA691FD927643BEA"/>
  <p:tag name="COUNTDOWNSECONDS" val="15"/>
  <p:tag name="COUNTDOWNHEIGHT" val="80"/>
  <p:tag name="COUNTDOWNWIDTH" val="100"/>
  <p:tag name="RESTORECOUNTDOWNTIMER" val="False"/>
  <p:tag name="ANSWERSALIAS" val="Blussen met water, afzuigkap aanzetten, fornuis uitzetten|smicln|Blussen met water, afzuigkap uitzetten, fornuis uitzetten |smicln|Blussen met een blusdeken, afzuigkap uitzetten, fornuis uitzetten|smicln|Blussen met een deksel, afzuigkap uitzetten, fornuis uitzetten"/>
  <p:tag name="QUESTIONALIAS" val="Een vlam in de pan ontstaat wanneer olie of vet in een pan te heet wordt.  Als de “vlam in de pan” slaat, kan ik het best:"/>
  <p:tag name="VALUES" val="Incorrect|smicln|Incorrect|smicln|Incorrect|smicln|Correct"/>
  <p:tag name="RESPONSESGATHERED" val="True"/>
  <p:tag name="TOTALRESPONSES" val="10"/>
  <p:tag name="RESPONSECOUNT" val="10"/>
  <p:tag name="SLICED" val="False"/>
  <p:tag name="RESPONSES" val="4;4;4;4;3;4;3;4;3;3;"/>
  <p:tag name="CHARTSTRINGSTD" val="0 0 4 6"/>
  <p:tag name="CHARTSTRINGREV" val="6 4 0 0"/>
  <p:tag name="CHARTSTRINGSTDPER" val="0 0 0,4 0,6"/>
  <p:tag name="CHARTSTRINGREVPER" val="0,6 0,4 0 0"/>
  <p:tag name="ANONYMOUSTEMP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245"/>
  <p:tag name="FONTSIZE" val="24"/>
  <p:tag name="BULLETTYPE" val="ppBulletArabicPeriod"/>
  <p:tag name="ANSWERTEXT" val="Blussen met water, afzuigkap aanzetten, fornuis uitzetten&#10;Blussen met water, afzuigkap uitzetten, fornuis uitzetten &#10;Blussen met een blusdeken, afzuigkap uitzetten, fornuis uitzetten&#10;Blussen met een deksel, afzuigkap uitzetten, fornuis uitzetten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19ACE908F714CC4A834F07C40A5A690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ANSWERSALIAS" val="A=juist, B=juist, C=onjuist|smicln|A=onjuist, B=juist, C=juist|smicln|Alle drie zijn juist|smicln|Alle drie zijn onjuist"/>
  <p:tag name="SLIDEORDER" val="4"/>
  <p:tag name="SLIDEGUID" val="F0E459B6B16C4D5589B7BC8A6FA8FEB4"/>
  <p:tag name="QUESTIONALIAS" val=" Oververhitting van een kabelhaspel is afhankelijk van de volgende factoren:    A. Vermogen (aantal Watts) B. Opgerolde kabelhaspel C. Aantal ingestoken stekkers"/>
  <p:tag name="VALUES" val="Correct|smicln|Incorrect|smicln|Incorrect|smicln|Incorrect"/>
  <p:tag name="RESPONSESGATHERED" val="True"/>
  <p:tag name="TOTALRESPONSES" val="10"/>
  <p:tag name="RESPONSECOUNT" val="10"/>
  <p:tag name="SLICED" val="False"/>
  <p:tag name="RESPONSES" val="2;2;2;3;2;3;2;2;2;3;"/>
  <p:tag name="CHARTSTRINGSTD" val="0 7 3 0"/>
  <p:tag name="CHARTSTRINGREV" val="0 3 7 0"/>
  <p:tag name="CHARTSTRINGSTDPER" val="0 0,7 0,3 0"/>
  <p:tag name="CHARTSTRINGREVPER" val="0 0,3 0,7 0"/>
  <p:tag name="ANONYMOUSTEMP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99"/>
  <p:tag name="FONTSIZE" val="24"/>
  <p:tag name="BULLETTYPE" val="ppBulletArabicPeriod"/>
  <p:tag name="ANSWERTEXT" val="A=juist, B=juist, C=onjuist&#10;A=onjuist, B=juist, C=juist&#10;Alle drie zijn juist&#10;Alle drie zijn onjuist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19ACE908F714CC4A834F07C40A5A690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4"/>
  <p:tag name="SLIDEGUID" val="0757F7D9B41A46B58A109C2F4BDB6948"/>
  <p:tag name="ANSWERSALIAS" val="Ja|smicln|Nee"/>
  <p:tag name="QUESTIONALIAS" val="Terwijl u lekker ligt te slapen, is er rookontwikkeling in de gang. U heeft geen rookmelders in huis. Wat denkt u: Wordt u wakker van de rook? "/>
  <p:tag name="VALUES" val="Incorrect|smicln|Correct"/>
  <p:tag name="RESPONSESGATHERED" val="True"/>
  <p:tag name="TOTALRESPONSES" val="10"/>
  <p:tag name="RESPONSECOUNT" val="10"/>
  <p:tag name="SLICED" val="False"/>
  <p:tag name="RESPONSES" val="1;1;2;2;2;2;2;2;2;1;"/>
  <p:tag name="CHARTSTRINGSTD" val="3 7"/>
  <p:tag name="CHARTSTRINGREV" val="7 3"/>
  <p:tag name="CHARTSTRINGSTDPER" val="0,3 0,7"/>
  <p:tag name="CHARTSTRINGREVPER" val="0,7 0,3"/>
  <p:tag name="ANONYMOUSTEMP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6"/>
  <p:tag name="FONTSIZE" val="24"/>
  <p:tag name="BULLETTYPE" val="ppBulletArabicPeriod"/>
  <p:tag name="ANSWERTEXT" val="Ja&#10;Ne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MOGRAPHIC" val="False"/>
  <p:tag name="SPEEDSCORING" val="False"/>
  <p:tag name="CORRECTPOINTVALUE" val="1"/>
  <p:tag name="INCORRECTPOINTVALUE" val="0"/>
  <p:tag name="ZEROBASED" val="False"/>
  <p:tag name="VALUEFORMAT" val="0%"/>
  <p:tag name="SLIDEGUID" val="D46955F44E7A494091400B4EBB9D0813"/>
  <p:tag name="SLIDEID" val="D46955F44E7A494091400B4EBB9D0813"/>
  <p:tag name="SLIDEORDER" val="1"/>
  <p:tag name="SLIDETYPE" val="Q"/>
  <p:tag name="ANSWERSALIAS" val="Antwoordtekst invoeren...|smicln|Nee"/>
  <p:tag name="DELIMITERS" val="3.1"/>
  <p:tag name="QUESTIONALIAS" val="U vindt een rookmelder aan het plafond lelijk, dus u hangt deze aan de muur.  Is dit de beste plek?"/>
  <p:tag name="VALUES" val="Incorrect|smicln|Correct"/>
  <p:tag name="RESPONSESGATHERED" val="True"/>
  <p:tag name="TOTALRESPONSES" val="10"/>
  <p:tag name="RESPONSECOUNT" val="10"/>
  <p:tag name="SLICED" val="False"/>
  <p:tag name="RESPONSES" val="1;2;2;1;2;2;2;2;1;2;"/>
  <p:tag name="CHARTSTRINGSTD" val="3 7"/>
  <p:tag name="CHARTSTRINGREV" val="7 3"/>
  <p:tag name="CHARTSTRINGSTDPER" val="0,3 0,7"/>
  <p:tag name="CHARTSTRINGREVPER" val="0,7 0,3"/>
  <p:tag name="ANONYMOUSTEMP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6"/>
  <p:tag name="FONTSIZE" val="24"/>
  <p:tag name="BULLETTYPE" val="ppBulletArabicPeriod"/>
  <p:tag name="ANSWERTEXT" val="Ja&#10;Ne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AD5AEF987ED64028AE41694667941B0E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SLIDEORDER" val="3"/>
  <p:tag name="SLIDEGUID" val="D7016E76BB4D4BE8B66A5CABF03F321A"/>
  <p:tag name="NUMRESPONSES" val="1"/>
  <p:tag name="ANSWERSALIAS" val="Ja|smicln|Nee"/>
  <p:tag name="QUESTIONALIAS" val="U laat ‘s nachts de woonkamerdeur open, zodat het huis lekker warm blijft en het boven minder koud is.   Is dit verstandig?   "/>
  <p:tag name="VALUES" val="Incorrect|smicln|Correct"/>
  <p:tag name="RESPONSESGATHERED" val="True"/>
  <p:tag name="TOTALRESPONSES" val="10"/>
  <p:tag name="RESPONSECOUNT" val="10"/>
  <p:tag name="SLICED" val="False"/>
  <p:tag name="RESPONSES" val="2;2;2;2;2;2;2;2;1;2;"/>
  <p:tag name="CHARTSTRINGSTD" val="1 9"/>
  <p:tag name="CHARTSTRINGREV" val="9 1"/>
  <p:tag name="CHARTSTRINGSTDPER" val="0,1 0,9"/>
  <p:tag name="CHARTSTRINGREVPER" val="0,9 0,1"/>
  <p:tag name="ANONYMOUSTEMP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6"/>
  <p:tag name="FONTSIZE" val="24"/>
  <p:tag name="BULLETTYPE" val="ppBulletArabicPeriod"/>
  <p:tag name="ANSWERTEXT" val="Ja&#10;Ne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AD5AEF987ED64028AE41694667941B0E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9"/>
  <p:tag name="SLIDEGUID" val="E3335499079C4750AB01B0D796BA28C5"/>
  <p:tag name="QUESTIONALIAS" val="Koolmonoxide eist jaarlijks ongeveer 10 slachtoffers! Waarom is koolmonoxide gevaarlijk?  Koolmonoxide is een giftig gas dat u:"/>
  <p:tag name="ANSWERSALIAS" val="Wel ruikt, wel ziet, niet proeft|smicln|Wel ruikt, niet ziet, niet proeft|smicln|Niet ruikt, niet ziet, niet proeft|smicln|Niet ruikt, niet ziet, wel proeft"/>
  <p:tag name="VALUES" val="Incorrect|smicln|Incorrect|smicln|Correct|smicln|Incorrect"/>
  <p:tag name="RESPONSESGATHERED" val="True"/>
  <p:tag name="TOTALRESPONSES" val="9"/>
  <p:tag name="RESPONSECOUNT" val="9"/>
  <p:tag name="SLICED" val="False"/>
  <p:tag name="RESPONSES" val="1;3;3;3;3;3;-;3;3;3;"/>
  <p:tag name="CHARTSTRINGSTD" val="1 0 8 0"/>
  <p:tag name="CHARTSTRINGREV" val="0 8 0 1"/>
  <p:tag name="CHARTSTRINGSTDPER" val="0,111111111111111 0 0,888888888888889 0"/>
  <p:tag name="CHARTSTRINGREVPER" val="0 0,888888888888889 0 0,111111111111111"/>
  <p:tag name="ANONYMOUSTEMP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35"/>
  <p:tag name="FONTSIZE" val="24"/>
  <p:tag name="BULLETTYPE" val="ppBulletArabicPeriod"/>
  <p:tag name="ANSWERTEXT" val="Wel ruikt, wel ziet, niet proeft&#10;Wel ruikt, niet ziet, niet proeft&#10;Niet ruikt, niet ziet, niet proeft&#10;Niet ruikt, niet ziet, wel proeft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AD5AEF987ED64028AE41694667941B0E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SLIDEORDER" val="5"/>
  <p:tag name="SLIDEGUID" val="73FF8DA5006E4C8C8B67FFA836CB9E38"/>
  <p:tag name="ANSWERSALIAS" val="In de broekzak|smicln|Op het nachtkastje|smicln|Op de voordeur|smicln|Op een vaste plek bij de vluchtdeur"/>
  <p:tag name="QUESTIONALIAS" val="U draait het liefst de voor- en achterdeur op slot. Bij brand wilt u wel snel het huis uit kunnen.   Wat is de beste plek voor uw sleutels?   "/>
  <p:tag name="VALUES" val="Incorrect|smicln|Incorrect|smicln|Incorrect|smicln|Correct"/>
  <p:tag name="RESPONSESGATHERED" val="True"/>
  <p:tag name="TOTALRESPONSES" val="10"/>
  <p:tag name="RESPONSECOUNT" val="10"/>
  <p:tag name="SLICED" val="False"/>
  <p:tag name="RESPONSES" val="1;4;4;4;4;4;4;3;4;4;"/>
  <p:tag name="CHARTSTRINGSTD" val="1 0 1 8"/>
  <p:tag name="CHARTSTRINGREV" val="8 1 0 1"/>
  <p:tag name="CHARTSTRINGSTDPER" val="0,1 0 0,1 0,8"/>
  <p:tag name="CHARTSTRINGREVPER" val="0,8 0,1 0 0,1"/>
  <p:tag name="ANONYMOUSTEMP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84"/>
  <p:tag name="FONTSIZE" val="28"/>
  <p:tag name="BULLETTYPE" val="ppBulletArabicPeriod"/>
  <p:tag name="ANSWERTEXT" val="In de broekzak&#10;Op het nachtkastje&#10;Op de voordeur&#10;Op een vaste plek bij de vluchtdeu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Basisdia BR LN 2008">
  <a:themeElements>
    <a:clrScheme name="Basisdia BR LN 20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sisdia BR LN 2008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sisdia BR LN 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sdia BR LN 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sdia BR LN 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sdia BR LN 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sdia BR LN 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sdia BR LN 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sdia BR LN 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6056</TotalTime>
  <Words>663</Words>
  <Application>Microsoft Office PowerPoint</Application>
  <PresentationFormat>Diavoorstelling (4:3)</PresentationFormat>
  <Paragraphs>221</Paragraphs>
  <Slides>48</Slides>
  <Notes>33</Notes>
  <HiddenSlides>0</HiddenSlides>
  <MMClips>1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48</vt:i4>
      </vt:variant>
    </vt:vector>
  </HeadingPairs>
  <TitlesOfParts>
    <vt:vector size="50" baseType="lpstr">
      <vt:lpstr>Basisdia BR LN 2008</vt:lpstr>
      <vt:lpstr>Grafiek</vt:lpstr>
      <vt:lpstr>PowerPoint-presentatie</vt:lpstr>
      <vt:lpstr>Programma</vt:lpstr>
      <vt:lpstr>PowerPoint-presentatie</vt:lpstr>
      <vt:lpstr>Impressie</vt:lpstr>
      <vt:lpstr>Impressie</vt:lpstr>
      <vt:lpstr>PowerPoint-presentatie</vt:lpstr>
      <vt:lpstr>Impressie</vt:lpstr>
      <vt:lpstr>PowerPoint-presentatie</vt:lpstr>
      <vt:lpstr>PowerPoint-presentatie</vt:lpstr>
      <vt:lpstr>Impressie</vt:lpstr>
      <vt:lpstr>Impressie</vt:lpstr>
      <vt:lpstr>Impressie</vt:lpstr>
      <vt:lpstr>Impressie</vt:lpstr>
      <vt:lpstr>De Telegraaf</vt:lpstr>
      <vt:lpstr>PowerPoint-presentatie</vt:lpstr>
      <vt:lpstr>PowerPoint-presentatie</vt:lpstr>
      <vt:lpstr>PowerPoint-presentatie</vt:lpstr>
      <vt:lpstr>Resultaten</vt:lpstr>
      <vt:lpstr>Resultaten</vt:lpstr>
      <vt:lpstr>Resultaten</vt:lpstr>
      <vt:lpstr>Resultaten</vt:lpstr>
      <vt:lpstr>Resultaten</vt:lpstr>
      <vt:lpstr>Samenvattend</vt:lpstr>
      <vt:lpstr>PowerPoint-presentatie</vt:lpstr>
      <vt:lpstr>PowerPoint-presentatie</vt:lpstr>
      <vt:lpstr>PowerPoint-presentatie</vt:lpstr>
      <vt:lpstr> Is het verstandig je meterkast te gebruiken als opslag? </vt:lpstr>
      <vt:lpstr> De wasdroger staat met stip op nr. 1 van elektrische apparaten die brand veroorzaken.  Op welke wijze kan ik dit risico beperken? </vt:lpstr>
      <vt:lpstr>Een vlam in de pan ontstaat wanneer olie of vet in een pan te heet wordt.  Als de “vlam in de pan” slaat, kan ik het best:</vt:lpstr>
      <vt:lpstr> Oververhitting van een kabelhaspel is afhankelijk van de volgende factoren:    A. Vermogen (aantal Watts) B. Opgerolde kabelhaspel C. Aantal ingestoken stekkers</vt:lpstr>
      <vt:lpstr>Terwijl je lekker ligt te slapen, is er rookontwikkeling in de gang. Je hebt geen rookmelders in huis. Wat denk je: Word je wakker van de reuk van rook? </vt:lpstr>
      <vt:lpstr>Je vindt een rookmelder aan het plafond lelijk, dus je hangt deze aan de muur.  Is dit de beste plek?</vt:lpstr>
      <vt:lpstr>PowerPoint-presentatie</vt:lpstr>
      <vt:lpstr>PowerPoint-presentatie</vt:lpstr>
      <vt:lpstr>Je laat ‘s nachts de woonkamerdeur open, zodat het  huis lekker warm blijft en het boven minder koud is.   Is dit verstandig?   </vt:lpstr>
      <vt:lpstr>PowerPoint-presentatie</vt:lpstr>
      <vt:lpstr>PowerPoint-presentatie</vt:lpstr>
      <vt:lpstr>Koolmonoxide eist jaarlijks ongeveer 10 slachtoffers! Waarom is koolmonoxide gevaarlijk?  Koolmonoxide is een giftig gas dat u:</vt:lpstr>
      <vt:lpstr>Je draait het liefst de voor- en achterdeur op slot. Bij brand wil je wel snel het huis uit kunnen.   Wat is de beste plek voor je sleutels?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</vt:lpstr>
      <vt:lpstr>PowerPoint-presentatie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Leergang Instructeur</dc:title>
  <dc:creator>O &amp; O Limburg-Noord</dc:creator>
  <cp:lastModifiedBy>Leijssen - Verwijst, Monique</cp:lastModifiedBy>
  <cp:revision>597</cp:revision>
  <cp:lastPrinted>2015-06-02T11:47:31Z</cp:lastPrinted>
  <dcterms:created xsi:type="dcterms:W3CDTF">2009-10-17T08:17:57Z</dcterms:created>
  <dcterms:modified xsi:type="dcterms:W3CDTF">2017-11-22T06:36:37Z</dcterms:modified>
</cp:coreProperties>
</file>