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8" r:id="rId3"/>
    <p:sldId id="257" r:id="rId4"/>
    <p:sldId id="259" r:id="rId5"/>
    <p:sldId id="260" r:id="rId6"/>
    <p:sldId id="263" r:id="rId7"/>
    <p:sldId id="262" r:id="rId8"/>
    <p:sldId id="264" r:id="rId9"/>
    <p:sldId id="261" r:id="rId10"/>
    <p:sldId id="265" r:id="rId11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601"/>
    <a:srgbClr val="03295A"/>
    <a:srgbClr val="F58220"/>
    <a:srgbClr val="6C6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Stijl, gemiddeld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179" autoAdjust="0"/>
  </p:normalViewPr>
  <p:slideViewPr>
    <p:cSldViewPr>
      <p:cViewPr varScale="1">
        <p:scale>
          <a:sx n="108" d="100"/>
          <a:sy n="108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vggm_ppt_v0001_handou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56"/>
          <a:stretch>
            <a:fillRect/>
          </a:stretch>
        </p:blipFill>
        <p:spPr bwMode="auto">
          <a:xfrm>
            <a:off x="0" y="2303463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6C6D7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6C6D7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6C6D7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6C6D70"/>
                </a:solidFill>
              </a:defRPr>
            </a:lvl1pPr>
          </a:lstStyle>
          <a:p>
            <a:fld id="{28310C4D-EA3D-42C1-AE77-9E33EB4A44B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71069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6C6D7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6C6D7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6C6D7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 b="1">
                <a:solidFill>
                  <a:srgbClr val="6C6D70"/>
                </a:solidFill>
              </a:defRPr>
            </a:lvl1pPr>
          </a:lstStyle>
          <a:p>
            <a:fld id="{7B5108ED-F055-429E-83BC-57B5890B8AC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491596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108ED-F055-429E-83BC-57B5890B8ACE}" type="slidenum">
              <a:rPr lang="nl-NL" altLang="nl-NL" smtClean="0"/>
              <a:pPr/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9343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smtClean="0"/>
              <a:t>Gebouwkant</a:t>
            </a:r>
            <a:r>
              <a:rPr lang="nl-NL" dirty="0" smtClean="0"/>
              <a:t> omvat de bouwkundige en installatietechnische maatregelen, of de administratie daarvan op orde is en of er gebruik wordt gemaakt van erkende bedrijven.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smtClean="0"/>
              <a:t>Menskant</a:t>
            </a:r>
            <a:r>
              <a:rPr lang="nl-NL" dirty="0" smtClean="0"/>
              <a:t> heeft betrekking op bewoners (brandveiligheidsbewustzijn), medewerkers (kennis en kunde), maar ook op de vastlegging en structurele aandacht voor brandveiligheid via beleid, sturing, handhaving, ondersteuning en borging.</a:t>
            </a:r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108ED-F055-429E-83BC-57B5890B8ACE}" type="slidenum">
              <a:rPr lang="nl-NL" altLang="nl-NL" smtClean="0"/>
              <a:pPr/>
              <a:t>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54695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108ED-F055-429E-83BC-57B5890B8ACE}" type="slidenum">
              <a:rPr lang="nl-NL" altLang="nl-NL" smtClean="0"/>
              <a:pPr/>
              <a:t>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14883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5400"/>
            <a:ext cx="7772400" cy="1470025"/>
          </a:xfrm>
        </p:spPr>
        <p:txBody>
          <a:bodyPr tIns="45720" bIns="45720" anchor="ctr"/>
          <a:lstStyle>
            <a:lvl1pPr algn="ctr">
              <a:defRPr sz="2600">
                <a:solidFill>
                  <a:srgbClr val="0B060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49725"/>
            <a:ext cx="6400800" cy="1489075"/>
          </a:xfrm>
        </p:spPr>
        <p:txBody>
          <a:bodyPr tIns="45720"/>
          <a:lstStyle>
            <a:lvl1pPr marL="0" indent="0" algn="ctr">
              <a:buFont typeface="Wingdings" charset="2"/>
              <a:buNone/>
              <a:defRPr sz="1300">
                <a:solidFill>
                  <a:srgbClr val="6C6D70"/>
                </a:solidFill>
                <a:latin typeface="TheSerif 5 Regular" pitchFamily="34" charset="0"/>
              </a:defRPr>
            </a:lvl1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179388" y="6381750"/>
            <a:ext cx="2411412" cy="339725"/>
          </a:xfrm>
        </p:spPr>
        <p:txBody>
          <a:bodyPr/>
          <a:lstStyle>
            <a:lvl1pPr>
              <a:defRPr/>
            </a:lvl1pPr>
          </a:lstStyle>
          <a:p>
            <a:fld id="{7515F3C8-5EA6-4390-829B-99E07B5874DE}" type="datetime1">
              <a:rPr lang="nl-NL" altLang="nl-NL"/>
              <a:pPr/>
              <a:t>13-3-2017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1199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6A2-CBE9-4512-A1C9-A903EB4983B7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8DE311-2BC7-497E-A222-EC6E4372004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41833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8AE8F2-8DCF-4FC0-85C6-8C667DB1D1C9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B39FF-03B9-40C5-8869-57F9D5358DB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2597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55650" y="1844675"/>
            <a:ext cx="3889375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97425" y="1844675"/>
            <a:ext cx="3889375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F92E8-BF53-4C1F-8271-F71A87A5A4FB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0F8F55-AFDA-4557-8065-753D2AC00B1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6481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F0225-C47A-4FE5-B602-7E6F43592D59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E1D41F-C89E-4428-83BC-CDA50CA5901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39976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D5060-F08E-4184-8D37-7EBEEC51E591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E9B3DA-CB93-4778-89E4-940CF58C093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23018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C87F0D-992C-4BA3-BF4B-40043F49A5E0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666374-B803-41F8-AE28-5D577ED8CAB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5313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2C87C-5CC7-490A-9880-EFDCA6F28B6C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6A32E9-ABDD-4CC4-8FC8-130DC904423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33140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D4C47-7CF8-484A-93E7-45B027DE353F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4927C4-F2E9-4554-A4F9-120F3720566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13615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E39DF8-752A-46B1-A428-7D356162C438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930AF6-842E-4C73-8A11-243DC91B0B8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67638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04013" y="1009650"/>
            <a:ext cx="1982787" cy="508317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755650" y="1009650"/>
            <a:ext cx="5795963" cy="508317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E634C-C43F-43B0-BDD3-5F0C3BFB958F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7831AA-85C1-4113-955B-246414E8487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6758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009650"/>
            <a:ext cx="79311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 smtClean="0"/>
              <a:t>Klik om het opmaakprofiel te bewerken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844675"/>
            <a:ext cx="79311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 smtClean="0"/>
              <a:t>Klik om de opmaakprofielen van de </a:t>
            </a:r>
            <a:r>
              <a:rPr lang="nl-NL" altLang="nl-NL" dirty="0" err="1" smtClean="0"/>
              <a:t>modeltekst</a:t>
            </a:r>
            <a:r>
              <a:rPr lang="nl-NL" altLang="nl-NL" dirty="0" smtClean="0"/>
              <a:t> te bewerken</a:t>
            </a:r>
          </a:p>
          <a:p>
            <a:pPr lvl="1"/>
            <a:r>
              <a:rPr lang="nl-NL" altLang="nl-NL" dirty="0" smtClean="0"/>
              <a:t>Tweede niveau</a:t>
            </a:r>
          </a:p>
          <a:p>
            <a:pPr lvl="2"/>
            <a:r>
              <a:rPr lang="nl-NL" altLang="nl-NL" dirty="0" smtClean="0"/>
              <a:t>Derde niveau</a:t>
            </a:r>
          </a:p>
          <a:p>
            <a:pPr lvl="3"/>
            <a:r>
              <a:rPr lang="nl-NL" altLang="nl-NL" dirty="0" smtClean="0"/>
              <a:t>Vierde niveau</a:t>
            </a:r>
          </a:p>
          <a:p>
            <a:pPr lvl="4"/>
            <a:r>
              <a:rPr lang="nl-NL" altLang="nl-NL" dirty="0" smtClean="0"/>
              <a:t>Vijfde 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402388"/>
            <a:ext cx="14398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6C6D70"/>
                </a:solidFill>
              </a:defRPr>
            </a:lvl1pPr>
          </a:lstStyle>
          <a:p>
            <a:fld id="{E4C74FF3-6854-4B04-8841-86021D60E6C1}" type="datetime1">
              <a:rPr lang="nl-NL" altLang="nl-NL"/>
              <a:pPr/>
              <a:t>13-3-2017</a:t>
            </a:fld>
            <a:endParaRPr lang="nl-NL" alt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02438" y="1889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b="1">
                <a:solidFill>
                  <a:srgbClr val="6C6D70"/>
                </a:solidFill>
              </a:defRPr>
            </a:lvl1pPr>
          </a:lstStyle>
          <a:p>
            <a:fld id="{75BA49A7-1338-422B-99DF-8E5B4F66779B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B060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58220"/>
          </a:solidFill>
          <a:latin typeface="TheSerif 6 SemiBold" pitchFamily="34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58220"/>
          </a:solidFill>
          <a:latin typeface="TheSerif 6 SemiBold" pitchFamily="34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58220"/>
          </a:solidFill>
          <a:latin typeface="TheSerif 6 SemiBold" pitchFamily="34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58220"/>
          </a:solidFill>
          <a:latin typeface="TheSerif 6 SemiBold" pitchFamily="34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58220"/>
          </a:solidFill>
          <a:latin typeface="TheSerif 6 SemiBold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58220"/>
          </a:solidFill>
          <a:latin typeface="TheSerif 6 SemiBold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58220"/>
          </a:solidFill>
          <a:latin typeface="TheSerif 6 SemiBold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58220"/>
          </a:solidFill>
          <a:latin typeface="TheSerif 6 SemiBold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9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 i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2263CA2-2F79-4841-8B0D-E4BB38E117D8}" type="datetime1">
              <a:rPr lang="nl-NL" altLang="nl-NL" sz="900">
                <a:solidFill>
                  <a:srgbClr val="6C6D70"/>
                </a:solidFill>
              </a:rPr>
              <a:pPr eaLnBrk="1" hangingPunct="1"/>
              <a:t>13-3-2017</a:t>
            </a:fld>
            <a:endParaRPr lang="nl-NL" altLang="nl-NL" sz="900">
              <a:solidFill>
                <a:srgbClr val="6C6D70"/>
              </a:solidFill>
            </a:endParaRPr>
          </a:p>
        </p:txBody>
      </p:sp>
      <p:sp>
        <p:nvSpPr>
          <p:cNvPr id="15362" name="Rectangle 10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nl-NL" sz="4400" dirty="0" err="1" smtClean="0">
                <a:ea typeface="ＭＳ Ｐゴシック" panose="020B0600070205080204" pitchFamily="34" charset="-128"/>
              </a:rPr>
              <a:t>Brandveiligheidproject</a:t>
            </a:r>
            <a:r>
              <a:rPr lang="en-US" altLang="nl-NL" sz="4400" dirty="0" smtClean="0">
                <a:ea typeface="ＭＳ Ｐゴシック" panose="020B0600070205080204" pitchFamily="34" charset="-128"/>
              </a:rPr>
              <a:t/>
            </a:r>
            <a:br>
              <a:rPr lang="en-US" altLang="nl-NL" sz="4400" dirty="0" smtClean="0">
                <a:ea typeface="ＭＳ Ｐゴシック" panose="020B0600070205080204" pitchFamily="34" charset="-128"/>
              </a:rPr>
            </a:br>
            <a:r>
              <a:rPr lang="en-US" altLang="nl-NL" sz="4400" dirty="0" err="1" smtClean="0">
                <a:ea typeface="ＭＳ Ｐゴシック" panose="020B0600070205080204" pitchFamily="34" charset="-128"/>
              </a:rPr>
              <a:t>woningcorporaties</a:t>
            </a:r>
            <a:endParaRPr lang="en-US" altLang="nl-NL" sz="44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15363" name="Rectangle 1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nl-NL" sz="2400" dirty="0" smtClean="0">
              <a:ea typeface="ＭＳ Ｐゴシック" panose="020B0600070205080204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nl-NL" sz="2400" dirty="0" err="1" smtClean="0">
                <a:ea typeface="ＭＳ Ｐゴシック" panose="020B0600070205080204" pitchFamily="34" charset="-128"/>
              </a:rPr>
              <a:t>Toelichting</a:t>
            </a:r>
            <a:r>
              <a:rPr lang="en-US" altLang="nl-NL" sz="2400" dirty="0" smtClean="0">
                <a:ea typeface="ＭＳ Ｐゴシック" panose="020B0600070205080204" pitchFamily="34" charset="-128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nl-NL" sz="2400" dirty="0" smtClean="0">
                <a:ea typeface="ＭＳ Ｐゴシック" panose="020B0600070205080204" pitchFamily="34" charset="-128"/>
              </a:rPr>
              <a:t>op </a:t>
            </a:r>
            <a:r>
              <a:rPr lang="en-US" altLang="nl-NL" sz="2400" dirty="0" err="1" smtClean="0">
                <a:ea typeface="ＭＳ Ｐゴシック" panose="020B0600070205080204" pitchFamily="34" charset="-128"/>
              </a:rPr>
              <a:t>een</a:t>
            </a:r>
            <a:r>
              <a:rPr lang="en-US" altLang="nl-NL" sz="2400" dirty="0" smtClean="0">
                <a:ea typeface="ＭＳ Ｐゴシック" panose="020B0600070205080204" pitchFamily="34" charset="-128"/>
              </a:rPr>
              <a:t> project in </a:t>
            </a:r>
            <a:r>
              <a:rPr lang="en-US" altLang="nl-NL" sz="2400" dirty="0" err="1" smtClean="0">
                <a:ea typeface="ＭＳ Ｐゴシック" panose="020B0600070205080204" pitchFamily="34" charset="-128"/>
              </a:rPr>
              <a:t>ontwikkeling</a:t>
            </a:r>
            <a:r>
              <a:rPr lang="en-US" altLang="nl-NL" sz="2400" dirty="0" smtClean="0">
                <a:ea typeface="ＭＳ Ｐゴシック" panose="020B0600070205080204" pitchFamily="34" charset="-128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nl-NL" dirty="0">
              <a:ea typeface="ＭＳ Ｐゴシック" panose="020B0600070205080204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nl-NL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291849"/>
            <a:ext cx="7931150" cy="720725"/>
          </a:xfrm>
        </p:spPr>
        <p:txBody>
          <a:bodyPr/>
          <a:lstStyle/>
          <a:p>
            <a:r>
              <a:rPr lang="nl-NL" sz="4000" dirty="0" smtClean="0"/>
              <a:t>Doelstelling</a:t>
            </a:r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80066" y="1611622"/>
            <a:ext cx="7931150" cy="4248150"/>
          </a:xfrm>
        </p:spPr>
        <p:txBody>
          <a:bodyPr/>
          <a:lstStyle/>
          <a:p>
            <a:r>
              <a:rPr lang="nl-NL" sz="2800" dirty="0" smtClean="0"/>
              <a:t>Verbeteren </a:t>
            </a:r>
            <a:r>
              <a:rPr lang="nl-NL" sz="2800" dirty="0"/>
              <a:t>van </a:t>
            </a:r>
            <a:r>
              <a:rPr lang="nl-NL" sz="2800" dirty="0" smtClean="0"/>
              <a:t>de brandveiligheid </a:t>
            </a:r>
          </a:p>
          <a:p>
            <a:r>
              <a:rPr lang="nl-NL" sz="2800" dirty="0" smtClean="0"/>
              <a:t>binnen </a:t>
            </a:r>
            <a:r>
              <a:rPr lang="nl-NL" sz="2800" dirty="0"/>
              <a:t>een termijn van 5 </a:t>
            </a:r>
            <a:r>
              <a:rPr lang="nl-NL" sz="2800" dirty="0" smtClean="0"/>
              <a:t>tot </a:t>
            </a:r>
            <a:r>
              <a:rPr lang="nl-NL" sz="2800" dirty="0"/>
              <a:t>10 jaar, </a:t>
            </a:r>
            <a:endParaRPr lang="nl-NL" sz="2800" dirty="0" smtClean="0"/>
          </a:p>
          <a:p>
            <a:r>
              <a:rPr lang="nl-NL" sz="2800" dirty="0" smtClean="0"/>
              <a:t>samen </a:t>
            </a:r>
            <a:r>
              <a:rPr lang="nl-NL" sz="2800" dirty="0"/>
              <a:t>met de woningcorporaties </a:t>
            </a:r>
            <a:r>
              <a:rPr lang="nl-NL" sz="2800" dirty="0" smtClean="0"/>
              <a:t>in Gelderland-Midden; </a:t>
            </a:r>
          </a:p>
          <a:p>
            <a:r>
              <a:rPr lang="nl-NL" sz="2800" dirty="0" smtClean="0"/>
              <a:t>langs </a:t>
            </a:r>
            <a:r>
              <a:rPr lang="nl-NL" sz="2800" dirty="0"/>
              <a:t>de lijnen </a:t>
            </a:r>
            <a:r>
              <a:rPr lang="nl-NL" sz="2800" dirty="0" smtClean="0"/>
              <a:t>van </a:t>
            </a:r>
          </a:p>
          <a:p>
            <a:pPr lvl="1"/>
            <a:r>
              <a:rPr lang="nl-NL" sz="2400" dirty="0" smtClean="0"/>
              <a:t>zowel de </a:t>
            </a:r>
            <a:r>
              <a:rPr lang="nl-NL" sz="2400" dirty="0"/>
              <a:t>gebouw- en de menskant </a:t>
            </a:r>
          </a:p>
          <a:p>
            <a:pPr lvl="1"/>
            <a:r>
              <a:rPr lang="nl-NL" sz="2400" dirty="0" smtClean="0"/>
              <a:t>als de </a:t>
            </a:r>
            <a:r>
              <a:rPr lang="nl-NL" sz="2400" dirty="0"/>
              <a:t>particuliere en de professionele </a:t>
            </a:r>
            <a:r>
              <a:rPr lang="nl-NL" sz="2400" dirty="0" smtClean="0"/>
              <a:t>verhuur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A6A2-CBE9-4512-A1C9-A903EB4983B7}" type="datetime1">
              <a:rPr lang="nl-NL" altLang="nl-NL" smtClean="0"/>
              <a:pPr/>
              <a:t>13-3-2017</a:t>
            </a:fld>
            <a:endParaRPr lang="nl-NL" alt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DE311-2BC7-497E-A222-EC6E43720044}" type="slidenum">
              <a:rPr lang="nl-NL" altLang="nl-NL" smtClean="0"/>
              <a:pPr/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98947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jdelijke aanduiding voor datum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61A6585-9468-4FE8-BD94-108AB1B416B0}" type="datetime1">
              <a:rPr lang="nl-NL" altLang="nl-NL" sz="900">
                <a:solidFill>
                  <a:srgbClr val="6C6D70"/>
                </a:solidFill>
              </a:rPr>
              <a:pPr eaLnBrk="1" hangingPunct="1"/>
              <a:t>13-3-2017</a:t>
            </a:fld>
            <a:endParaRPr lang="nl-NL" altLang="nl-NL" sz="900">
              <a:solidFill>
                <a:srgbClr val="6C6D70"/>
              </a:solidFill>
            </a:endParaRPr>
          </a:p>
        </p:txBody>
      </p:sp>
      <p:sp>
        <p:nvSpPr>
          <p:cNvPr id="16387" name="Tijdelijke aanduiding voor dianumm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EC1048B-B93B-475B-8EBC-01708A90F7BF}" type="slidenum">
              <a:rPr lang="nl-NL" altLang="nl-NL" sz="900">
                <a:solidFill>
                  <a:srgbClr val="6C6D70"/>
                </a:solidFill>
              </a:rPr>
              <a:pPr eaLnBrk="1" hangingPunct="1"/>
              <a:t>3</a:t>
            </a:fld>
            <a:endParaRPr lang="nl-NL" altLang="nl-NL" sz="900">
              <a:solidFill>
                <a:srgbClr val="6C6D70"/>
              </a:solidFill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88"/>
            <a:ext cx="7931150" cy="720725"/>
          </a:xfrm>
        </p:spPr>
        <p:txBody>
          <a:bodyPr/>
          <a:lstStyle/>
          <a:p>
            <a:r>
              <a:rPr lang="nl-NL" sz="4000" dirty="0"/>
              <a:t>RW-MMB</a:t>
            </a:r>
            <a:endParaRPr lang="en-US" altLang="nl-NL" sz="4000" dirty="0" smtClean="0">
              <a:ea typeface="ＭＳ Ｐゴシック" panose="020B0600070205080204" pitchFamily="34" charset="-128"/>
            </a:endParaRPr>
          </a:p>
        </p:txBody>
      </p:sp>
      <p:grpSp>
        <p:nvGrpSpPr>
          <p:cNvPr id="3" name="Groep 2"/>
          <p:cNvGrpSpPr/>
          <p:nvPr/>
        </p:nvGrpSpPr>
        <p:grpSpPr>
          <a:xfrm>
            <a:off x="25180" y="1507230"/>
            <a:ext cx="6357560" cy="4889100"/>
            <a:chOff x="1326347" y="1244713"/>
            <a:chExt cx="6357560" cy="4889100"/>
          </a:xfrm>
        </p:grpSpPr>
        <p:sp>
          <p:nvSpPr>
            <p:cNvPr id="7" name="Rechthoek 6"/>
            <p:cNvSpPr/>
            <p:nvPr/>
          </p:nvSpPr>
          <p:spPr>
            <a:xfrm>
              <a:off x="2137690" y="4311686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/>
            <p:cNvSpPr/>
            <p:nvPr/>
          </p:nvSpPr>
          <p:spPr>
            <a:xfrm>
              <a:off x="3077714" y="4311686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" name="PIJL-RECHTS 8"/>
            <p:cNvSpPr/>
            <p:nvPr/>
          </p:nvSpPr>
          <p:spPr>
            <a:xfrm>
              <a:off x="2171855" y="5351753"/>
              <a:ext cx="5080004" cy="7820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 smtClean="0"/>
                <a:t>Brandveiligheid Mensen</a:t>
              </a:r>
              <a:endParaRPr lang="nl-NL" dirty="0"/>
            </a:p>
          </p:txBody>
        </p:sp>
        <p:sp>
          <p:nvSpPr>
            <p:cNvPr id="10" name="Tekstvak 9"/>
            <p:cNvSpPr txBox="1"/>
            <p:nvPr/>
          </p:nvSpPr>
          <p:spPr>
            <a:xfrm>
              <a:off x="2404607" y="5135729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1</a:t>
              </a:r>
              <a:endParaRPr lang="nl-NL" dirty="0"/>
            </a:p>
          </p:txBody>
        </p:sp>
        <p:sp>
          <p:nvSpPr>
            <p:cNvPr id="11" name="Tekstvak 10"/>
            <p:cNvSpPr txBox="1"/>
            <p:nvPr/>
          </p:nvSpPr>
          <p:spPr>
            <a:xfrm>
              <a:off x="3361947" y="5135729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2</a:t>
              </a:r>
            </a:p>
          </p:txBody>
        </p:sp>
        <p:sp>
          <p:nvSpPr>
            <p:cNvPr id="12" name="Tekstvak 11"/>
            <p:cNvSpPr txBox="1"/>
            <p:nvPr/>
          </p:nvSpPr>
          <p:spPr>
            <a:xfrm>
              <a:off x="4298051" y="5135729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3</a:t>
              </a:r>
            </a:p>
          </p:txBody>
        </p:sp>
        <p:sp>
          <p:nvSpPr>
            <p:cNvPr id="13" name="Tekstvak 12"/>
            <p:cNvSpPr txBox="1"/>
            <p:nvPr/>
          </p:nvSpPr>
          <p:spPr>
            <a:xfrm>
              <a:off x="5232195" y="5135729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4</a:t>
              </a:r>
            </a:p>
          </p:txBody>
        </p:sp>
        <p:sp>
          <p:nvSpPr>
            <p:cNvPr id="14" name="Tekstvak 13"/>
            <p:cNvSpPr txBox="1"/>
            <p:nvPr/>
          </p:nvSpPr>
          <p:spPr>
            <a:xfrm>
              <a:off x="6170259" y="5135729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5</a:t>
              </a:r>
            </a:p>
          </p:txBody>
        </p:sp>
        <p:sp>
          <p:nvSpPr>
            <p:cNvPr id="15" name="Tekstvak 14"/>
            <p:cNvSpPr txBox="1"/>
            <p:nvPr/>
          </p:nvSpPr>
          <p:spPr>
            <a:xfrm>
              <a:off x="7233995" y="1879439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5</a:t>
              </a:r>
              <a:endParaRPr lang="nl-NL" dirty="0"/>
            </a:p>
          </p:txBody>
        </p:sp>
        <p:sp>
          <p:nvSpPr>
            <p:cNvPr id="16" name="Tekstvak 15"/>
            <p:cNvSpPr txBox="1"/>
            <p:nvPr/>
          </p:nvSpPr>
          <p:spPr>
            <a:xfrm>
              <a:off x="7233995" y="2527511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4</a:t>
              </a:r>
            </a:p>
          </p:txBody>
        </p:sp>
        <p:sp>
          <p:nvSpPr>
            <p:cNvPr id="17" name="Tekstvak 16"/>
            <p:cNvSpPr txBox="1"/>
            <p:nvPr/>
          </p:nvSpPr>
          <p:spPr>
            <a:xfrm>
              <a:off x="7251859" y="3175583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3</a:t>
              </a:r>
            </a:p>
          </p:txBody>
        </p:sp>
        <p:sp>
          <p:nvSpPr>
            <p:cNvPr id="18" name="Tekstvak 17"/>
            <p:cNvSpPr txBox="1"/>
            <p:nvPr/>
          </p:nvSpPr>
          <p:spPr>
            <a:xfrm>
              <a:off x="7251859" y="3823655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2</a:t>
              </a:r>
            </a:p>
          </p:txBody>
        </p:sp>
        <p:sp>
          <p:nvSpPr>
            <p:cNvPr id="19" name="Tekstvak 18"/>
            <p:cNvSpPr txBox="1"/>
            <p:nvPr/>
          </p:nvSpPr>
          <p:spPr>
            <a:xfrm>
              <a:off x="7251859" y="4471727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1</a:t>
              </a:r>
              <a:endParaRPr lang="nl-NL" dirty="0"/>
            </a:p>
          </p:txBody>
        </p:sp>
        <p:sp>
          <p:nvSpPr>
            <p:cNvPr id="20" name="Rechthoek 19"/>
            <p:cNvSpPr/>
            <p:nvPr/>
          </p:nvSpPr>
          <p:spPr>
            <a:xfrm>
              <a:off x="4011858" y="4311686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20"/>
            <p:cNvSpPr/>
            <p:nvPr/>
          </p:nvSpPr>
          <p:spPr>
            <a:xfrm>
              <a:off x="4947962" y="4311686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21"/>
            <p:cNvSpPr/>
            <p:nvPr/>
          </p:nvSpPr>
          <p:spPr>
            <a:xfrm>
              <a:off x="5884066" y="4311686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22"/>
            <p:cNvSpPr/>
            <p:nvPr/>
          </p:nvSpPr>
          <p:spPr>
            <a:xfrm>
              <a:off x="2141610" y="1740069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23"/>
            <p:cNvSpPr/>
            <p:nvPr/>
          </p:nvSpPr>
          <p:spPr>
            <a:xfrm>
              <a:off x="3077714" y="1740069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24"/>
            <p:cNvSpPr/>
            <p:nvPr/>
          </p:nvSpPr>
          <p:spPr>
            <a:xfrm>
              <a:off x="4013818" y="1740069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25"/>
            <p:cNvSpPr/>
            <p:nvPr/>
          </p:nvSpPr>
          <p:spPr>
            <a:xfrm>
              <a:off x="4949922" y="1740069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26"/>
            <p:cNvSpPr/>
            <p:nvPr/>
          </p:nvSpPr>
          <p:spPr>
            <a:xfrm>
              <a:off x="5886026" y="1740069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27"/>
            <p:cNvSpPr/>
            <p:nvPr/>
          </p:nvSpPr>
          <p:spPr>
            <a:xfrm>
              <a:off x="2141610" y="2388141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28"/>
            <p:cNvSpPr/>
            <p:nvPr/>
          </p:nvSpPr>
          <p:spPr>
            <a:xfrm>
              <a:off x="3077714" y="2388141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/>
            <p:cNvSpPr/>
            <p:nvPr/>
          </p:nvSpPr>
          <p:spPr>
            <a:xfrm>
              <a:off x="4013818" y="2388141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/>
            <p:cNvSpPr/>
            <p:nvPr/>
          </p:nvSpPr>
          <p:spPr>
            <a:xfrm>
              <a:off x="4949922" y="2388141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/>
            <p:cNvSpPr/>
            <p:nvPr/>
          </p:nvSpPr>
          <p:spPr>
            <a:xfrm>
              <a:off x="5886026" y="2388141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32"/>
            <p:cNvSpPr/>
            <p:nvPr/>
          </p:nvSpPr>
          <p:spPr>
            <a:xfrm>
              <a:off x="2141610" y="3036213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33"/>
            <p:cNvSpPr/>
            <p:nvPr/>
          </p:nvSpPr>
          <p:spPr>
            <a:xfrm>
              <a:off x="3077714" y="3036213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34"/>
            <p:cNvSpPr/>
            <p:nvPr/>
          </p:nvSpPr>
          <p:spPr>
            <a:xfrm>
              <a:off x="4013818" y="3036213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35"/>
            <p:cNvSpPr/>
            <p:nvPr/>
          </p:nvSpPr>
          <p:spPr>
            <a:xfrm>
              <a:off x="4949922" y="3036213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36"/>
            <p:cNvSpPr/>
            <p:nvPr/>
          </p:nvSpPr>
          <p:spPr>
            <a:xfrm>
              <a:off x="5886026" y="3036213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37"/>
            <p:cNvSpPr/>
            <p:nvPr/>
          </p:nvSpPr>
          <p:spPr>
            <a:xfrm>
              <a:off x="2139650" y="3684285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38"/>
            <p:cNvSpPr/>
            <p:nvPr/>
          </p:nvSpPr>
          <p:spPr>
            <a:xfrm>
              <a:off x="3075754" y="3684285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39"/>
            <p:cNvSpPr/>
            <p:nvPr/>
          </p:nvSpPr>
          <p:spPr>
            <a:xfrm>
              <a:off x="4011858" y="3684285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40"/>
            <p:cNvSpPr/>
            <p:nvPr/>
          </p:nvSpPr>
          <p:spPr>
            <a:xfrm>
              <a:off x="4947962" y="3684285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41"/>
            <p:cNvSpPr/>
            <p:nvPr/>
          </p:nvSpPr>
          <p:spPr>
            <a:xfrm>
              <a:off x="5884066" y="3684285"/>
              <a:ext cx="936104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PIJL-RECHTS 42"/>
            <p:cNvSpPr/>
            <p:nvPr/>
          </p:nvSpPr>
          <p:spPr>
            <a:xfrm rot="16200000">
              <a:off x="-135065" y="2706125"/>
              <a:ext cx="3704884" cy="7820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 smtClean="0"/>
                <a:t>Brandveiligheid Gebouw</a:t>
              </a:r>
              <a:endParaRPr lang="nl-NL" dirty="0"/>
            </a:p>
          </p:txBody>
        </p:sp>
      </p:grpSp>
      <p:grpSp>
        <p:nvGrpSpPr>
          <p:cNvPr id="4" name="Groep 3"/>
          <p:cNvGrpSpPr/>
          <p:nvPr/>
        </p:nvGrpSpPr>
        <p:grpSpPr>
          <a:xfrm>
            <a:off x="817739" y="1996470"/>
            <a:ext cx="4768042" cy="3313643"/>
            <a:chOff x="2123728" y="1700808"/>
            <a:chExt cx="4682480" cy="3240360"/>
          </a:xfrm>
        </p:grpSpPr>
        <p:sp>
          <p:nvSpPr>
            <p:cNvPr id="51" name="Rechthoek 50"/>
            <p:cNvSpPr/>
            <p:nvPr/>
          </p:nvSpPr>
          <p:spPr>
            <a:xfrm>
              <a:off x="2123728" y="4293096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52" name="Rechthoek 51"/>
            <p:cNvSpPr/>
            <p:nvPr/>
          </p:nvSpPr>
          <p:spPr>
            <a:xfrm>
              <a:off x="3059832" y="4293096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53" name="Rechthoek 52"/>
            <p:cNvSpPr/>
            <p:nvPr/>
          </p:nvSpPr>
          <p:spPr>
            <a:xfrm>
              <a:off x="3995936" y="4293096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54" name="Rechthoek 53"/>
            <p:cNvSpPr/>
            <p:nvPr/>
          </p:nvSpPr>
          <p:spPr>
            <a:xfrm>
              <a:off x="4932040" y="4293096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55" name="Rechthoek 54"/>
            <p:cNvSpPr/>
            <p:nvPr/>
          </p:nvSpPr>
          <p:spPr>
            <a:xfrm>
              <a:off x="5868144" y="4293096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56" name="Rechthoek 55"/>
            <p:cNvSpPr/>
            <p:nvPr/>
          </p:nvSpPr>
          <p:spPr>
            <a:xfrm>
              <a:off x="2125688" y="1700808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57" name="Rechthoek 56"/>
            <p:cNvSpPr/>
            <p:nvPr/>
          </p:nvSpPr>
          <p:spPr>
            <a:xfrm>
              <a:off x="3061792" y="1700808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58" name="Rechthoek 57"/>
            <p:cNvSpPr/>
            <p:nvPr/>
          </p:nvSpPr>
          <p:spPr>
            <a:xfrm>
              <a:off x="3997896" y="1700808"/>
              <a:ext cx="936104" cy="64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59" name="Rechthoek 58"/>
            <p:cNvSpPr/>
            <p:nvPr/>
          </p:nvSpPr>
          <p:spPr>
            <a:xfrm>
              <a:off x="4934000" y="1700808"/>
              <a:ext cx="936104" cy="64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0" name="Rechthoek 59"/>
            <p:cNvSpPr/>
            <p:nvPr/>
          </p:nvSpPr>
          <p:spPr>
            <a:xfrm>
              <a:off x="5870104" y="1700808"/>
              <a:ext cx="936104" cy="64807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1" name="Rechthoek 60"/>
            <p:cNvSpPr/>
            <p:nvPr/>
          </p:nvSpPr>
          <p:spPr>
            <a:xfrm>
              <a:off x="2125688" y="2348880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2" name="Rechthoek 61"/>
            <p:cNvSpPr/>
            <p:nvPr/>
          </p:nvSpPr>
          <p:spPr>
            <a:xfrm>
              <a:off x="3061792" y="2348880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3" name="Rechthoek 62"/>
            <p:cNvSpPr/>
            <p:nvPr/>
          </p:nvSpPr>
          <p:spPr>
            <a:xfrm>
              <a:off x="3997896" y="2348880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4" name="Rechthoek 63"/>
            <p:cNvSpPr/>
            <p:nvPr/>
          </p:nvSpPr>
          <p:spPr>
            <a:xfrm>
              <a:off x="4934000" y="2348880"/>
              <a:ext cx="936104" cy="64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5" name="Rechthoek 64"/>
            <p:cNvSpPr/>
            <p:nvPr/>
          </p:nvSpPr>
          <p:spPr>
            <a:xfrm>
              <a:off x="5870104" y="2348880"/>
              <a:ext cx="936104" cy="64807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6" name="Rechthoek 65"/>
            <p:cNvSpPr/>
            <p:nvPr/>
          </p:nvSpPr>
          <p:spPr>
            <a:xfrm>
              <a:off x="2125688" y="2996952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7" name="Rechthoek 66"/>
            <p:cNvSpPr/>
            <p:nvPr/>
          </p:nvSpPr>
          <p:spPr>
            <a:xfrm>
              <a:off x="3061792" y="2996952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8" name="Rechthoek 67"/>
            <p:cNvSpPr/>
            <p:nvPr/>
          </p:nvSpPr>
          <p:spPr>
            <a:xfrm>
              <a:off x="3997896" y="2996952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69" name="Rechthoek 68"/>
            <p:cNvSpPr/>
            <p:nvPr/>
          </p:nvSpPr>
          <p:spPr>
            <a:xfrm>
              <a:off x="4934000" y="2996952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70" name="Rechthoek 69"/>
            <p:cNvSpPr/>
            <p:nvPr/>
          </p:nvSpPr>
          <p:spPr>
            <a:xfrm>
              <a:off x="5870104" y="2996952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71" name="Rechthoek 70"/>
            <p:cNvSpPr/>
            <p:nvPr/>
          </p:nvSpPr>
          <p:spPr>
            <a:xfrm>
              <a:off x="2123728" y="3645024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72" name="Rechthoek 71"/>
            <p:cNvSpPr/>
            <p:nvPr/>
          </p:nvSpPr>
          <p:spPr>
            <a:xfrm>
              <a:off x="3059832" y="3645024"/>
              <a:ext cx="936104" cy="6480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73" name="Rechthoek 72"/>
            <p:cNvSpPr/>
            <p:nvPr/>
          </p:nvSpPr>
          <p:spPr>
            <a:xfrm>
              <a:off x="3995936" y="3645024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74" name="Rechthoek 73"/>
            <p:cNvSpPr/>
            <p:nvPr/>
          </p:nvSpPr>
          <p:spPr>
            <a:xfrm>
              <a:off x="4932040" y="3645024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75" name="Rechthoek 74"/>
            <p:cNvSpPr/>
            <p:nvPr/>
          </p:nvSpPr>
          <p:spPr>
            <a:xfrm>
              <a:off x="5868144" y="3645024"/>
              <a:ext cx="936104" cy="64807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</p:grpSp>
      <p:grpSp>
        <p:nvGrpSpPr>
          <p:cNvPr id="91" name="Groep 90"/>
          <p:cNvGrpSpPr/>
          <p:nvPr/>
        </p:nvGrpSpPr>
        <p:grpSpPr>
          <a:xfrm>
            <a:off x="5083156" y="52661"/>
            <a:ext cx="3888432" cy="2232248"/>
            <a:chOff x="395536" y="1772816"/>
            <a:chExt cx="8280920" cy="4392488"/>
          </a:xfrm>
        </p:grpSpPr>
        <p:sp>
          <p:nvSpPr>
            <p:cNvPr id="92" name="Rechthoek 91"/>
            <p:cNvSpPr/>
            <p:nvPr/>
          </p:nvSpPr>
          <p:spPr>
            <a:xfrm>
              <a:off x="395536" y="5301208"/>
              <a:ext cx="1656184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100" dirty="0" err="1" smtClean="0"/>
                <a:t>Initial</a:t>
              </a:r>
              <a:endParaRPr lang="nl-NL" sz="1100" dirty="0"/>
            </a:p>
          </p:txBody>
        </p:sp>
        <p:sp>
          <p:nvSpPr>
            <p:cNvPr id="93" name="Rechthoek 92"/>
            <p:cNvSpPr/>
            <p:nvPr/>
          </p:nvSpPr>
          <p:spPr>
            <a:xfrm>
              <a:off x="2051720" y="4424001"/>
              <a:ext cx="1656184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100" dirty="0" err="1" smtClean="0"/>
                <a:t>Managed</a:t>
              </a:r>
              <a:endParaRPr lang="nl-NL" sz="1100" dirty="0"/>
            </a:p>
          </p:txBody>
        </p:sp>
        <p:sp>
          <p:nvSpPr>
            <p:cNvPr id="94" name="Rechthoek 93"/>
            <p:cNvSpPr/>
            <p:nvPr/>
          </p:nvSpPr>
          <p:spPr>
            <a:xfrm>
              <a:off x="3707904" y="3552978"/>
              <a:ext cx="1656184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100" dirty="0" err="1" smtClean="0"/>
                <a:t>Defined</a:t>
              </a:r>
              <a:endParaRPr lang="nl-NL" sz="1100" dirty="0"/>
            </a:p>
          </p:txBody>
        </p:sp>
        <p:sp>
          <p:nvSpPr>
            <p:cNvPr id="95" name="Rechthoek 94"/>
            <p:cNvSpPr/>
            <p:nvPr/>
          </p:nvSpPr>
          <p:spPr>
            <a:xfrm>
              <a:off x="5364088" y="2663165"/>
              <a:ext cx="1656184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 err="1" smtClean="0"/>
                <a:t>Quantitatively</a:t>
              </a:r>
              <a:endParaRPr lang="nl-NL" sz="800" dirty="0" smtClean="0"/>
            </a:p>
            <a:p>
              <a:pPr algn="ctr"/>
              <a:r>
                <a:rPr lang="nl-NL" sz="900" dirty="0" err="1" smtClean="0"/>
                <a:t>Managed</a:t>
              </a:r>
              <a:endParaRPr lang="nl-NL" sz="900" dirty="0"/>
            </a:p>
          </p:txBody>
        </p:sp>
        <p:sp>
          <p:nvSpPr>
            <p:cNvPr id="96" name="Rechthoek 95"/>
            <p:cNvSpPr/>
            <p:nvPr/>
          </p:nvSpPr>
          <p:spPr>
            <a:xfrm>
              <a:off x="7020272" y="1772816"/>
              <a:ext cx="1656184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900" dirty="0" smtClean="0"/>
                <a:t>Optimizing</a:t>
              </a:r>
              <a:endParaRPr lang="nl-NL" sz="900" dirty="0"/>
            </a:p>
          </p:txBody>
        </p:sp>
        <p:sp>
          <p:nvSpPr>
            <p:cNvPr id="97" name="Gebogen pijl 96"/>
            <p:cNvSpPr/>
            <p:nvPr/>
          </p:nvSpPr>
          <p:spPr>
            <a:xfrm>
              <a:off x="1129566" y="4581128"/>
              <a:ext cx="922153" cy="720080"/>
            </a:xfrm>
            <a:prstGeom prst="bentArrow">
              <a:avLst>
                <a:gd name="adj1" fmla="val 25000"/>
                <a:gd name="adj2" fmla="val 23814"/>
                <a:gd name="adj3" fmla="val 25000"/>
                <a:gd name="adj4" fmla="val 4375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98" name="Gebogen pijl 97"/>
            <p:cNvSpPr/>
            <p:nvPr/>
          </p:nvSpPr>
          <p:spPr>
            <a:xfrm>
              <a:off x="2785751" y="3703921"/>
              <a:ext cx="922153" cy="720080"/>
            </a:xfrm>
            <a:prstGeom prst="bentArrow">
              <a:avLst>
                <a:gd name="adj1" fmla="val 25000"/>
                <a:gd name="adj2" fmla="val 23814"/>
                <a:gd name="adj3" fmla="val 25000"/>
                <a:gd name="adj4" fmla="val 4375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99" name="Gebogen pijl 98"/>
            <p:cNvSpPr/>
            <p:nvPr/>
          </p:nvSpPr>
          <p:spPr>
            <a:xfrm>
              <a:off x="4441935" y="2832898"/>
              <a:ext cx="922153" cy="720080"/>
            </a:xfrm>
            <a:prstGeom prst="bentArrow">
              <a:avLst>
                <a:gd name="adj1" fmla="val 25000"/>
                <a:gd name="adj2" fmla="val 23814"/>
                <a:gd name="adj3" fmla="val 25000"/>
                <a:gd name="adj4" fmla="val 4375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100" name="Gebogen pijl 99"/>
            <p:cNvSpPr/>
            <p:nvPr/>
          </p:nvSpPr>
          <p:spPr>
            <a:xfrm>
              <a:off x="6098119" y="1943085"/>
              <a:ext cx="922153" cy="720080"/>
            </a:xfrm>
            <a:prstGeom prst="bentArrow">
              <a:avLst>
                <a:gd name="adj1" fmla="val 25000"/>
                <a:gd name="adj2" fmla="val 23814"/>
                <a:gd name="adj3" fmla="val 25000"/>
                <a:gd name="adj4" fmla="val 4375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101" name="Gebogen pijl 100"/>
            <p:cNvSpPr/>
            <p:nvPr/>
          </p:nvSpPr>
          <p:spPr>
            <a:xfrm rot="5400000" flipH="1">
              <a:off x="2001709" y="5365169"/>
              <a:ext cx="848004" cy="720080"/>
            </a:xfrm>
            <a:prstGeom prst="bentArrow">
              <a:avLst>
                <a:gd name="adj1" fmla="val 25000"/>
                <a:gd name="adj2" fmla="val 23814"/>
                <a:gd name="adj3" fmla="val 25000"/>
                <a:gd name="adj4" fmla="val 51813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102" name="Gebogen pijl 101"/>
            <p:cNvSpPr/>
            <p:nvPr/>
          </p:nvSpPr>
          <p:spPr>
            <a:xfrm rot="5400000" flipH="1">
              <a:off x="3635693" y="4504055"/>
              <a:ext cx="848004" cy="720080"/>
            </a:xfrm>
            <a:prstGeom prst="bentArrow">
              <a:avLst>
                <a:gd name="adj1" fmla="val 25000"/>
                <a:gd name="adj2" fmla="val 23814"/>
                <a:gd name="adj3" fmla="val 25000"/>
                <a:gd name="adj4" fmla="val 51813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103" name="Gebogen pijl 102"/>
            <p:cNvSpPr/>
            <p:nvPr/>
          </p:nvSpPr>
          <p:spPr>
            <a:xfrm rot="5400000" flipH="1">
              <a:off x="5334857" y="3633032"/>
              <a:ext cx="848004" cy="720080"/>
            </a:xfrm>
            <a:prstGeom prst="bentArrow">
              <a:avLst>
                <a:gd name="adj1" fmla="val 25000"/>
                <a:gd name="adj2" fmla="val 23814"/>
                <a:gd name="adj3" fmla="val 25000"/>
                <a:gd name="adj4" fmla="val 51813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104" name="Gebogen pijl 103"/>
            <p:cNvSpPr/>
            <p:nvPr/>
          </p:nvSpPr>
          <p:spPr>
            <a:xfrm rot="5400000" flipH="1">
              <a:off x="6956310" y="2700874"/>
              <a:ext cx="848004" cy="720080"/>
            </a:xfrm>
            <a:prstGeom prst="bentArrow">
              <a:avLst>
                <a:gd name="adj1" fmla="val 25000"/>
                <a:gd name="adj2" fmla="val 23814"/>
                <a:gd name="adj3" fmla="val 25000"/>
                <a:gd name="adj4" fmla="val 51813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168275"/>
            <a:ext cx="7931150" cy="720725"/>
          </a:xfrm>
        </p:spPr>
        <p:txBody>
          <a:bodyPr/>
          <a:lstStyle/>
          <a:p>
            <a:r>
              <a:rPr lang="nl-NL" sz="4000" dirty="0" smtClean="0"/>
              <a:t>Nulmeting</a:t>
            </a:r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84841" y="1340768"/>
            <a:ext cx="7931150" cy="4248150"/>
          </a:xfrm>
        </p:spPr>
        <p:txBody>
          <a:bodyPr/>
          <a:lstStyle/>
          <a:p>
            <a:r>
              <a:rPr lang="nl-NL" sz="2800" dirty="0"/>
              <a:t>Welke corporaties zijn er in werkgebied VGGM</a:t>
            </a:r>
          </a:p>
          <a:p>
            <a:r>
              <a:rPr lang="nl-NL" sz="2800" dirty="0"/>
              <a:t>Via interviews inventariseren van brandveiligheid bewustzijn</a:t>
            </a:r>
          </a:p>
          <a:p>
            <a:r>
              <a:rPr lang="nl-NL" sz="2800" dirty="0"/>
              <a:t>Score in het RW-MMB model </a:t>
            </a:r>
          </a:p>
          <a:p>
            <a:pPr lvl="1"/>
            <a:r>
              <a:rPr lang="nl-NL" sz="2400" dirty="0"/>
              <a:t>Overzicht </a:t>
            </a:r>
          </a:p>
          <a:p>
            <a:pPr lvl="1"/>
            <a:r>
              <a:rPr lang="nl-NL" sz="2400" dirty="0"/>
              <a:t>Uitgangspunt monitoring</a:t>
            </a:r>
            <a:br>
              <a:rPr lang="nl-NL" sz="2400" dirty="0"/>
            </a:br>
            <a:endParaRPr lang="nl-NL" sz="2400" dirty="0"/>
          </a:p>
          <a:p>
            <a:r>
              <a:rPr lang="nl-NL" sz="2800" dirty="0"/>
              <a:t>Scope</a:t>
            </a:r>
          </a:p>
          <a:p>
            <a:pPr lvl="1"/>
            <a:r>
              <a:rPr lang="nl-NL" sz="2400" dirty="0"/>
              <a:t>Alle corporaties binnen werkgebied VGGM</a:t>
            </a:r>
          </a:p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A6A2-CBE9-4512-A1C9-A903EB4983B7}" type="datetime1">
              <a:rPr lang="nl-NL" altLang="nl-NL" smtClean="0"/>
              <a:pPr/>
              <a:t>13-3-2017</a:t>
            </a:fld>
            <a:endParaRPr lang="nl-NL" alt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DE311-2BC7-497E-A222-EC6E43720044}" type="slidenum">
              <a:rPr lang="nl-NL" altLang="nl-NL" smtClean="0"/>
              <a:pPr/>
              <a:t>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3765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94281"/>
            <a:ext cx="7931150" cy="720725"/>
          </a:xfrm>
        </p:spPr>
        <p:txBody>
          <a:bodyPr/>
          <a:lstStyle/>
          <a:p>
            <a:r>
              <a:rPr lang="nl-NL" sz="4000" dirty="0" smtClean="0"/>
              <a:t>Interviews</a:t>
            </a:r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48254"/>
            <a:ext cx="7931150" cy="4248150"/>
          </a:xfrm>
        </p:spPr>
        <p:txBody>
          <a:bodyPr/>
          <a:lstStyle/>
          <a:p>
            <a:r>
              <a:rPr lang="nl-NL" sz="2800" dirty="0"/>
              <a:t>Interview</a:t>
            </a:r>
          </a:p>
          <a:p>
            <a:pPr lvl="1"/>
            <a:r>
              <a:rPr lang="nl-NL" dirty="0"/>
              <a:t>Aantal VHE totaal en gesplitst in particulier en professioneel</a:t>
            </a:r>
          </a:p>
          <a:p>
            <a:pPr lvl="1"/>
            <a:r>
              <a:rPr lang="nl-NL" dirty="0"/>
              <a:t>Aantal fte</a:t>
            </a:r>
          </a:p>
          <a:p>
            <a:pPr lvl="1"/>
            <a:r>
              <a:rPr lang="nl-NL" dirty="0"/>
              <a:t>Gesprekspartner</a:t>
            </a:r>
          </a:p>
          <a:p>
            <a:r>
              <a:rPr lang="nl-NL" sz="2800" dirty="0"/>
              <a:t>Onderwerpen</a:t>
            </a:r>
          </a:p>
          <a:p>
            <a:pPr lvl="1"/>
            <a:r>
              <a:rPr lang="nl-NL" dirty="0"/>
              <a:t>Wat is volgens u brandveiligheid</a:t>
            </a:r>
          </a:p>
          <a:p>
            <a:pPr lvl="1"/>
            <a:r>
              <a:rPr lang="nl-NL" dirty="0"/>
              <a:t>Wie is verantwoordelijk</a:t>
            </a:r>
          </a:p>
          <a:p>
            <a:r>
              <a:rPr lang="nl-NL" sz="2800" dirty="0"/>
              <a:t>Mens as</a:t>
            </a:r>
            <a:endParaRPr lang="nl-NL" dirty="0"/>
          </a:p>
          <a:p>
            <a:pPr lvl="1"/>
            <a:r>
              <a:rPr lang="nl-NL" dirty="0"/>
              <a:t>Opleiding, Formeel belegd, Beleid, Budget, Kennis, Kunde, Kennen van de zelfredzaamheid van huurder / gebruiker</a:t>
            </a:r>
          </a:p>
          <a:p>
            <a:r>
              <a:rPr lang="nl-NL" sz="2800" dirty="0"/>
              <a:t>Gebouw as</a:t>
            </a:r>
            <a:endParaRPr lang="nl-NL" dirty="0"/>
          </a:p>
          <a:p>
            <a:pPr lvl="1"/>
            <a:r>
              <a:rPr lang="nl-NL" dirty="0"/>
              <a:t>Bouwbesluit, WBDBO, BMI, Beheer en Onderhoud </a:t>
            </a:r>
          </a:p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A6A2-CBE9-4512-A1C9-A903EB4983B7}" type="datetime1">
              <a:rPr lang="nl-NL" altLang="nl-NL" smtClean="0"/>
              <a:pPr/>
              <a:t>13-3-2017</a:t>
            </a:fld>
            <a:endParaRPr lang="nl-NL" alt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DE311-2BC7-497E-A222-EC6E43720044}" type="slidenum">
              <a:rPr lang="nl-NL" altLang="nl-NL" smtClean="0"/>
              <a:pPr/>
              <a:t>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0472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34177"/>
            <a:ext cx="7931150" cy="720725"/>
          </a:xfrm>
        </p:spPr>
        <p:txBody>
          <a:bodyPr/>
          <a:lstStyle/>
          <a:p>
            <a:r>
              <a:rPr lang="nl-NL" dirty="0" smtClean="0"/>
              <a:t>Cijfers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96752"/>
            <a:ext cx="8075166" cy="4248150"/>
          </a:xfrm>
        </p:spPr>
        <p:txBody>
          <a:bodyPr/>
          <a:lstStyle/>
          <a:p>
            <a:r>
              <a:rPr lang="nl-NL" dirty="0"/>
              <a:t>Totaal 32 corporaties actief in werkgebied VGGM</a:t>
            </a:r>
          </a:p>
          <a:p>
            <a:r>
              <a:rPr lang="nl-NL" dirty="0"/>
              <a:t>Zij vertegenwoordigen </a:t>
            </a:r>
            <a:r>
              <a:rPr lang="nl-NL" dirty="0" smtClean="0"/>
              <a:t>443.402 </a:t>
            </a:r>
            <a:r>
              <a:rPr lang="nl-NL" dirty="0"/>
              <a:t>VHE</a:t>
            </a:r>
          </a:p>
          <a:p>
            <a:r>
              <a:rPr lang="nl-NL" dirty="0"/>
              <a:t>Hiervan hebben 26 gesproken </a:t>
            </a:r>
            <a:r>
              <a:rPr lang="nl-NL" dirty="0">
                <a:sym typeface="Wingdings" panose="05000000000000000000" pitchFamily="2" charset="2"/>
              </a:rPr>
              <a:t> 417847 VHE</a:t>
            </a:r>
          </a:p>
          <a:p>
            <a:r>
              <a:rPr lang="nl-NL" dirty="0">
                <a:sym typeface="Wingdings" panose="05000000000000000000" pitchFamily="2" charset="2"/>
              </a:rPr>
              <a:t>11 Corporaties zijn ook actief buiten werkgebied VGGM 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Zij vertegenwoordigen totaal </a:t>
            </a:r>
            <a:r>
              <a:rPr lang="nl-NL" dirty="0" smtClean="0">
                <a:sym typeface="Wingdings" panose="05000000000000000000" pitchFamily="2" charset="2"/>
              </a:rPr>
              <a:t>349.550 VHE</a:t>
            </a:r>
          </a:p>
          <a:p>
            <a:pPr lvl="1"/>
            <a:r>
              <a:rPr lang="nl-NL" dirty="0" smtClean="0">
                <a:sym typeface="Wingdings" panose="05000000000000000000" pitchFamily="2" charset="2"/>
              </a:rPr>
              <a:t>Beïnvloeding </a:t>
            </a:r>
            <a:r>
              <a:rPr lang="nl-NL" dirty="0">
                <a:sym typeface="Wingdings" panose="05000000000000000000" pitchFamily="2" charset="2"/>
              </a:rPr>
              <a:t>t.a.v. brandveiligheid bewustzijn is breder dan werkgebied VGGM</a:t>
            </a:r>
          </a:p>
          <a:p>
            <a:r>
              <a:rPr lang="nl-NL" dirty="0" smtClean="0"/>
              <a:t>25</a:t>
            </a:r>
            <a:r>
              <a:rPr lang="nl-NL" dirty="0"/>
              <a:t>% (8) scoort 1.1 </a:t>
            </a:r>
            <a:endParaRPr lang="nl-NL" dirty="0" smtClean="0"/>
          </a:p>
          <a:p>
            <a:r>
              <a:rPr lang="nl-NL" dirty="0" smtClean="0"/>
              <a:t>25</a:t>
            </a:r>
            <a:r>
              <a:rPr lang="nl-NL" dirty="0"/>
              <a:t>% (8</a:t>
            </a:r>
            <a:r>
              <a:rPr lang="nl-NL" dirty="0" smtClean="0"/>
              <a:t>) makkelijk </a:t>
            </a:r>
            <a:r>
              <a:rPr lang="nl-NL" dirty="0"/>
              <a:t>50% (16) inspannend 25% (8</a:t>
            </a:r>
            <a:r>
              <a:rPr lang="nl-NL" dirty="0" smtClean="0"/>
              <a:t>) moeilijk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A6A2-CBE9-4512-A1C9-A903EB4983B7}" type="datetime1">
              <a:rPr lang="nl-NL" altLang="nl-NL" smtClean="0"/>
              <a:pPr/>
              <a:t>13-3-2017</a:t>
            </a:fld>
            <a:endParaRPr lang="nl-NL" alt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DE311-2BC7-497E-A222-EC6E43720044}" type="slidenum">
              <a:rPr lang="nl-NL" altLang="nl-NL" smtClean="0"/>
              <a:pPr/>
              <a:t>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8770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5575" y="180172"/>
            <a:ext cx="7931150" cy="720725"/>
          </a:xfrm>
        </p:spPr>
        <p:txBody>
          <a:bodyPr/>
          <a:lstStyle/>
          <a:p>
            <a:r>
              <a:rPr lang="nl-NL" dirty="0" smtClean="0"/>
              <a:t>Score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A6A2-CBE9-4512-A1C9-A903EB4983B7}" type="datetime1">
              <a:rPr lang="nl-NL" altLang="nl-NL" smtClean="0"/>
              <a:pPr/>
              <a:t>13-3-2017</a:t>
            </a:fld>
            <a:endParaRPr lang="nl-NL" alt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DE311-2BC7-497E-A222-EC6E43720044}" type="slidenum">
              <a:rPr lang="nl-NL" altLang="nl-NL" smtClean="0"/>
              <a:pPr/>
              <a:t>7</a:t>
            </a:fld>
            <a:endParaRPr lang="nl-NL" altLang="nl-NL"/>
          </a:p>
        </p:txBody>
      </p:sp>
      <p:grpSp>
        <p:nvGrpSpPr>
          <p:cNvPr id="6" name="Groep 5"/>
          <p:cNvGrpSpPr/>
          <p:nvPr/>
        </p:nvGrpSpPr>
        <p:grpSpPr>
          <a:xfrm>
            <a:off x="1872123" y="1412776"/>
            <a:ext cx="4921587" cy="4185691"/>
            <a:chOff x="0" y="0"/>
            <a:chExt cx="8103927" cy="6276659"/>
          </a:xfrm>
        </p:grpSpPr>
        <p:grpSp>
          <p:nvGrpSpPr>
            <p:cNvPr id="7" name="Groep 6"/>
            <p:cNvGrpSpPr/>
            <p:nvPr/>
          </p:nvGrpSpPr>
          <p:grpSpPr>
            <a:xfrm>
              <a:off x="0" y="0"/>
              <a:ext cx="8100000" cy="1257231"/>
              <a:chOff x="0" y="0"/>
              <a:chExt cx="8100000" cy="1257231"/>
            </a:xfrm>
          </p:grpSpPr>
          <p:sp>
            <p:nvSpPr>
              <p:cNvPr id="28" name="Rechthoek 27"/>
              <p:cNvSpPr>
                <a:spLocks noChangeAspect="1"/>
              </p:cNvSpPr>
              <p:nvPr/>
            </p:nvSpPr>
            <p:spPr>
              <a:xfrm>
                <a:off x="0" y="1460"/>
                <a:ext cx="1620000" cy="1255771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629DD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9" name="Rechthoek 28"/>
              <p:cNvSpPr>
                <a:spLocks noChangeAspect="1"/>
              </p:cNvSpPr>
              <p:nvPr/>
            </p:nvSpPr>
            <p:spPr>
              <a:xfrm>
                <a:off x="6480000" y="0"/>
                <a:ext cx="1620000" cy="1255771"/>
              </a:xfrm>
              <a:prstGeom prst="rect">
                <a:avLst/>
              </a:prstGeom>
              <a:solidFill>
                <a:srgbClr val="00B050"/>
              </a:solidFill>
              <a:ln w="19050" cap="flat" cmpd="sng" algn="ctr">
                <a:solidFill>
                  <a:srgbClr val="629DD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0" name="Rechthoek 29"/>
              <p:cNvSpPr>
                <a:spLocks noChangeAspect="1"/>
              </p:cNvSpPr>
              <p:nvPr/>
            </p:nvSpPr>
            <p:spPr>
              <a:xfrm>
                <a:off x="1620000" y="1460"/>
                <a:ext cx="1620000" cy="1255771"/>
              </a:xfrm>
              <a:prstGeom prst="rect">
                <a:avLst/>
              </a:prstGeom>
              <a:solidFill>
                <a:srgbClr val="FFC000"/>
              </a:solidFill>
              <a:ln w="19050" cap="flat" cmpd="sng" algn="ctr">
                <a:solidFill>
                  <a:srgbClr val="629DD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1" name="Rechthoek 30"/>
              <p:cNvSpPr>
                <a:spLocks noChangeAspect="1"/>
              </p:cNvSpPr>
              <p:nvPr/>
            </p:nvSpPr>
            <p:spPr>
              <a:xfrm>
                <a:off x="3240000" y="1457"/>
                <a:ext cx="1620000" cy="1255771"/>
              </a:xfrm>
              <a:prstGeom prst="rect">
                <a:avLst/>
              </a:prstGeom>
              <a:solidFill>
                <a:srgbClr val="92D050"/>
              </a:solidFill>
              <a:ln w="19050" cap="flat" cmpd="sng" algn="ctr">
                <a:solidFill>
                  <a:srgbClr val="629DD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2" name="Rechthoek 31"/>
              <p:cNvSpPr>
                <a:spLocks noChangeAspect="1"/>
              </p:cNvSpPr>
              <p:nvPr/>
            </p:nvSpPr>
            <p:spPr>
              <a:xfrm>
                <a:off x="4860000" y="1460"/>
                <a:ext cx="1620000" cy="1255771"/>
              </a:xfrm>
              <a:prstGeom prst="rect">
                <a:avLst/>
              </a:prstGeom>
              <a:solidFill>
                <a:srgbClr val="92D050"/>
              </a:solidFill>
              <a:ln w="19050" cap="flat" cmpd="sng" algn="ctr">
                <a:solidFill>
                  <a:srgbClr val="629DD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sp>
          <p:nvSpPr>
            <p:cNvPr id="8" name="Rechthoek 7"/>
            <p:cNvSpPr>
              <a:spLocks noChangeAspect="1"/>
            </p:cNvSpPr>
            <p:nvPr/>
          </p:nvSpPr>
          <p:spPr>
            <a:xfrm>
              <a:off x="8312" y="1238597"/>
              <a:ext cx="1620000" cy="1255771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" name="Rechthoek 8"/>
            <p:cNvSpPr>
              <a:spLocks noChangeAspect="1"/>
            </p:cNvSpPr>
            <p:nvPr/>
          </p:nvSpPr>
          <p:spPr>
            <a:xfrm>
              <a:off x="8312" y="2502131"/>
              <a:ext cx="1620000" cy="1255771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" name="Rechthoek 9"/>
            <p:cNvSpPr>
              <a:spLocks noChangeAspect="1"/>
            </p:cNvSpPr>
            <p:nvPr/>
          </p:nvSpPr>
          <p:spPr>
            <a:xfrm>
              <a:off x="8312" y="3757353"/>
              <a:ext cx="1620000" cy="1255771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nl-NL" sz="14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17,</a:t>
              </a:r>
              <a:endParaRPr lang="nl-N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Rechthoek 10"/>
            <p:cNvSpPr>
              <a:spLocks noChangeAspect="1"/>
            </p:cNvSpPr>
            <p:nvPr/>
          </p:nvSpPr>
          <p:spPr>
            <a:xfrm>
              <a:off x="8312" y="5012575"/>
              <a:ext cx="1620000" cy="1255771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nl-NL" sz="1400" kern="1200" dirty="0">
                  <a:solidFill>
                    <a:srgbClr val="FFFFFF"/>
                  </a:solidFill>
                  <a:effectLst/>
                  <a:ea typeface="Times New Roman" panose="02020603050405020304" pitchFamily="18" charset="0"/>
                </a:rPr>
                <a:t>1</a:t>
              </a:r>
              <a:r>
                <a:rPr lang="nl-NL" sz="1400" kern="1200" baseline="30000" dirty="0">
                  <a:solidFill>
                    <a:srgbClr val="FFFFFF"/>
                  </a:solidFill>
                  <a:effectLst/>
                  <a:ea typeface="Times New Roman" panose="02020603050405020304" pitchFamily="18" charset="0"/>
                </a:rPr>
                <a:t>*</a:t>
              </a:r>
              <a:r>
                <a:rPr lang="nl-NL" sz="1400" kern="1200" dirty="0">
                  <a:solidFill>
                    <a:srgbClr val="FFFFFF"/>
                  </a:solidFill>
                  <a:effectLst/>
                  <a:ea typeface="Times New Roman" panose="02020603050405020304" pitchFamily="18" charset="0"/>
                </a:rPr>
                <a:t>,3, 4, 5, 8, 10, 13, 16 </a:t>
              </a:r>
              <a:endParaRPr lang="nl-NL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Rechthoek 11"/>
            <p:cNvSpPr>
              <a:spLocks noChangeAspect="1"/>
            </p:cNvSpPr>
            <p:nvPr/>
          </p:nvSpPr>
          <p:spPr>
            <a:xfrm>
              <a:off x="3241963" y="1255222"/>
              <a:ext cx="1620000" cy="1255771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" name="Rechthoek 12"/>
            <p:cNvSpPr>
              <a:spLocks noChangeAspect="1"/>
            </p:cNvSpPr>
            <p:nvPr/>
          </p:nvSpPr>
          <p:spPr>
            <a:xfrm>
              <a:off x="3241963" y="2510444"/>
              <a:ext cx="1620000" cy="1255771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nl-NL" sz="1400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23</a:t>
              </a:r>
              <a:r>
                <a:rPr lang="nl-NL" sz="1400" kern="1200" baseline="300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**</a:t>
              </a:r>
              <a:r>
                <a:rPr lang="nl-NL" sz="1400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,</a:t>
              </a:r>
              <a:endParaRPr lang="nl-N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Rechthoek 13"/>
            <p:cNvSpPr>
              <a:spLocks noChangeAspect="1"/>
            </p:cNvSpPr>
            <p:nvPr/>
          </p:nvSpPr>
          <p:spPr>
            <a:xfrm>
              <a:off x="3241963" y="3765666"/>
              <a:ext cx="1620000" cy="1255771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" name="Rechthoek 14"/>
            <p:cNvSpPr>
              <a:spLocks noChangeAspect="1"/>
            </p:cNvSpPr>
            <p:nvPr/>
          </p:nvSpPr>
          <p:spPr>
            <a:xfrm>
              <a:off x="3241963" y="5020888"/>
              <a:ext cx="1620000" cy="1255771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" name="Rechthoek 15"/>
            <p:cNvSpPr>
              <a:spLocks noChangeAspect="1"/>
            </p:cNvSpPr>
            <p:nvPr/>
          </p:nvSpPr>
          <p:spPr>
            <a:xfrm>
              <a:off x="4862945" y="1238597"/>
              <a:ext cx="1620000" cy="1255771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nl-NL" sz="1400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</a:t>
              </a:r>
              <a:r>
                <a:rPr lang="nl-NL" sz="1400" kern="1200" baseline="300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*</a:t>
              </a:r>
              <a:r>
                <a:rPr lang="nl-NL" sz="1400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, 18</a:t>
              </a:r>
              <a:r>
                <a:rPr lang="nl-NL" sz="1400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,</a:t>
              </a:r>
              <a:endParaRPr lang="nl-N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7" name="Rechthoek 16"/>
            <p:cNvSpPr>
              <a:spLocks noChangeAspect="1"/>
            </p:cNvSpPr>
            <p:nvPr/>
          </p:nvSpPr>
          <p:spPr>
            <a:xfrm>
              <a:off x="4862945" y="2502131"/>
              <a:ext cx="1620000" cy="1255771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nl-NL" sz="14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24</a:t>
              </a:r>
              <a:r>
                <a:rPr lang="nl-NL" sz="1400" baseline="300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****</a:t>
              </a:r>
              <a:r>
                <a:rPr lang="nl-NL" sz="14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,</a:t>
              </a:r>
              <a:endParaRPr lang="nl-N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8" name="Rechthoek 17"/>
            <p:cNvSpPr>
              <a:spLocks noChangeAspect="1"/>
            </p:cNvSpPr>
            <p:nvPr/>
          </p:nvSpPr>
          <p:spPr>
            <a:xfrm>
              <a:off x="4862945" y="3757353"/>
              <a:ext cx="1620000" cy="1255771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Rechthoek 18"/>
            <p:cNvSpPr>
              <a:spLocks noChangeAspect="1"/>
            </p:cNvSpPr>
            <p:nvPr/>
          </p:nvSpPr>
          <p:spPr>
            <a:xfrm>
              <a:off x="4862945" y="5012575"/>
              <a:ext cx="1620000" cy="1255771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Rechthoek 19"/>
            <p:cNvSpPr>
              <a:spLocks noChangeAspect="1"/>
            </p:cNvSpPr>
            <p:nvPr/>
          </p:nvSpPr>
          <p:spPr>
            <a:xfrm>
              <a:off x="6483927" y="1255222"/>
              <a:ext cx="1620000" cy="1255771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1" name="Rechthoek 20"/>
            <p:cNvSpPr>
              <a:spLocks noChangeAspect="1"/>
            </p:cNvSpPr>
            <p:nvPr/>
          </p:nvSpPr>
          <p:spPr>
            <a:xfrm>
              <a:off x="6483927" y="2510444"/>
              <a:ext cx="1620000" cy="1255771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2" name="Rechthoek 21"/>
            <p:cNvSpPr>
              <a:spLocks noChangeAspect="1"/>
            </p:cNvSpPr>
            <p:nvPr/>
          </p:nvSpPr>
          <p:spPr>
            <a:xfrm>
              <a:off x="6483927" y="3765666"/>
              <a:ext cx="1620000" cy="1255771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3" name="Rechthoek 22"/>
            <p:cNvSpPr>
              <a:spLocks noChangeAspect="1"/>
            </p:cNvSpPr>
            <p:nvPr/>
          </p:nvSpPr>
          <p:spPr>
            <a:xfrm>
              <a:off x="6483927" y="5012575"/>
              <a:ext cx="1620000" cy="1255771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4" name="Rechthoek 23"/>
            <p:cNvSpPr>
              <a:spLocks noChangeAspect="1"/>
            </p:cNvSpPr>
            <p:nvPr/>
          </p:nvSpPr>
          <p:spPr>
            <a:xfrm>
              <a:off x="1620981" y="1255222"/>
              <a:ext cx="1620000" cy="1255771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5" name="Rechthoek 24"/>
            <p:cNvSpPr>
              <a:spLocks noChangeAspect="1"/>
            </p:cNvSpPr>
            <p:nvPr/>
          </p:nvSpPr>
          <p:spPr>
            <a:xfrm>
              <a:off x="1620981" y="2510444"/>
              <a:ext cx="1620000" cy="1255771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nl-NL" sz="14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6</a:t>
              </a:r>
              <a:r>
                <a:rPr lang="nl-NL" sz="1400" baseline="300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***</a:t>
              </a:r>
              <a:r>
                <a:rPr lang="nl-NL" sz="14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,</a:t>
              </a:r>
              <a:endParaRPr lang="nl-N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6" name="Rechthoek 25"/>
            <p:cNvSpPr>
              <a:spLocks noChangeAspect="1"/>
            </p:cNvSpPr>
            <p:nvPr/>
          </p:nvSpPr>
          <p:spPr>
            <a:xfrm>
              <a:off x="1620981" y="3765666"/>
              <a:ext cx="1620000" cy="1255771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nl-NL" sz="1400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7, 9,</a:t>
              </a:r>
              <a:endParaRPr lang="nl-N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7" name="Rechthoek 26"/>
            <p:cNvSpPr>
              <a:spLocks noChangeAspect="1"/>
            </p:cNvSpPr>
            <p:nvPr/>
          </p:nvSpPr>
          <p:spPr>
            <a:xfrm>
              <a:off x="1620981" y="5020888"/>
              <a:ext cx="1620000" cy="1255771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629D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nl-NL" sz="1400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2, 20,  </a:t>
              </a:r>
              <a:endParaRPr lang="nl-N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01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68275"/>
            <a:ext cx="7931150" cy="720725"/>
          </a:xfrm>
        </p:spPr>
        <p:txBody>
          <a:bodyPr/>
          <a:lstStyle/>
          <a:p>
            <a:r>
              <a:rPr lang="nl-NL" sz="4000" dirty="0" smtClean="0"/>
              <a:t>Ontwikkelingsproces</a:t>
            </a:r>
            <a:endParaRPr lang="nl-NL" sz="40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A6A2-CBE9-4512-A1C9-A903EB4983B7}" type="datetime1">
              <a:rPr lang="nl-NL" altLang="nl-NL" smtClean="0"/>
              <a:pPr/>
              <a:t>13-3-2017</a:t>
            </a:fld>
            <a:endParaRPr lang="nl-NL" alt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DE311-2BC7-497E-A222-EC6E43720044}" type="slidenum">
              <a:rPr lang="nl-NL" altLang="nl-NL" smtClean="0"/>
              <a:pPr/>
              <a:t>8</a:t>
            </a:fld>
            <a:endParaRPr lang="nl-NL" alt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34" y="1082695"/>
            <a:ext cx="7704569" cy="492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72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34156"/>
            <a:ext cx="7931150" cy="720725"/>
          </a:xfrm>
        </p:spPr>
        <p:txBody>
          <a:bodyPr/>
          <a:lstStyle/>
          <a:p>
            <a:r>
              <a:rPr lang="nl-NL" sz="3600" dirty="0" smtClean="0"/>
              <a:t>Verdere </a:t>
            </a:r>
            <a:r>
              <a:rPr lang="nl-NL" sz="3600" dirty="0"/>
              <a:t>s</a:t>
            </a:r>
            <a:r>
              <a:rPr lang="nl-NL" sz="3600" dirty="0" smtClean="0"/>
              <a:t>tappen project</a:t>
            </a:r>
            <a:endParaRPr lang="nl-NL" sz="36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A6A2-CBE9-4512-A1C9-A903EB4983B7}" type="datetime1">
              <a:rPr lang="nl-NL" altLang="nl-NL" smtClean="0"/>
              <a:pPr/>
              <a:t>13-3-2017</a:t>
            </a:fld>
            <a:endParaRPr lang="nl-NL" altLang="nl-NL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418554"/>
              </p:ext>
            </p:extLst>
          </p:nvPr>
        </p:nvGraphicFramePr>
        <p:xfrm>
          <a:off x="0" y="954883"/>
          <a:ext cx="9144000" cy="59031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{B301B821-A1FF-4177-AEE7-76D212191A09}</a:tableStyleId>
              </a:tblPr>
              <a:tblGrid>
                <a:gridCol w="1645328"/>
                <a:gridCol w="5464681"/>
                <a:gridCol w="2033991"/>
              </a:tblGrid>
              <a:tr h="39136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Kernwoord</a:t>
                      </a:r>
                      <a:endParaRPr lang="nl-NL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</a:rPr>
                        <a:t>Stap</a:t>
                      </a:r>
                      <a:endParaRPr lang="nl-NL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</a:rPr>
                        <a:t>Doel</a:t>
                      </a:r>
                      <a:endParaRPr lang="nl-N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529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Model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Een model wordt opgezet om de brandveiligheidssituatie te kunnen meten.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Meetbaar maken </a:t>
                      </a:r>
                      <a:endParaRPr lang="nl-NL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271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Nulmeting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Een nulmeting wordt uitgevoerd onder alle woningcorporaties. Op basis van de nulmeting worden alle woningcorporaties benaderd om mee te doen in het project.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Vertrekpunt bepalen</a:t>
                      </a:r>
                      <a:endParaRPr lang="nl-NL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271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Samenwerkings-overeenkomst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Het streven is om alle woningcorporaties aan het project te binden. Hiertoe wordt een algemene samenwerkingsovereenkomst opgesteld.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Samenwerking aangaan</a:t>
                      </a:r>
                      <a:endParaRPr lang="nl-NL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271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Specifiek plan van aanpak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Per woningcorporatie wordt aan de samenwerkingsovereenkomst een specifiek plan van aanpak toegevoegd. Dit wordt het uitvoeringsplan per woningcorporatie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Maatwerk bieden</a:t>
                      </a:r>
                      <a:endParaRPr lang="nl-NL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014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Toolbox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Een </a:t>
                      </a:r>
                      <a:r>
                        <a:rPr lang="nl-NL" sz="1200" dirty="0" err="1">
                          <a:effectLst/>
                        </a:rPr>
                        <a:t>toolbox</a:t>
                      </a:r>
                      <a:r>
                        <a:rPr lang="nl-NL" sz="1200" dirty="0">
                          <a:effectLst/>
                        </a:rPr>
                        <a:t> word opgezet en gevuld met oplossingen (maatregelen, instrumenten etc. )  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Efficiënt oplossingen delen</a:t>
                      </a:r>
                      <a:endParaRPr lang="nl-NL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271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Kenniskring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Een netwerk van kenniskringen wordt opgezet om met elkaar te leren van projectopbrengsten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Met elkaar leren</a:t>
                      </a:r>
                      <a:endParaRPr lang="nl-NL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271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Uitvoering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De uitvoering vindt plaats aan de hand van het Plan van Aanpak per woningcorporatie.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Daadwerkelijk de brandveiligheid verbeteren</a:t>
                      </a:r>
                      <a:endParaRPr lang="nl-NL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271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Programma-management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>
                          <a:effectLst/>
                        </a:rPr>
                        <a:t>Met het oog op het houden van overzicht en het bewaken van alle lopende trajecten per woningcorporatie wordt programmamanagement uitgevoerd</a:t>
                      </a:r>
                      <a:endParaRPr lang="nl-NL" sz="1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Bewaking hele traject</a:t>
                      </a:r>
                      <a:endParaRPr lang="nl-NL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DE311-2BC7-497E-A222-EC6E43720044}" type="slidenum">
              <a:rPr lang="nl-NL" altLang="nl-NL" smtClean="0"/>
              <a:pPr/>
              <a:t>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3002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02566"/>
            <a:ext cx="7931150" cy="720725"/>
          </a:xfrm>
        </p:spPr>
        <p:txBody>
          <a:bodyPr/>
          <a:lstStyle/>
          <a:p>
            <a:r>
              <a:rPr lang="nl-NL" sz="4000" dirty="0" smtClean="0"/>
              <a:t>Bemensing</a:t>
            </a:r>
            <a:endParaRPr lang="nl-NL" sz="4000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917775"/>
              </p:ext>
            </p:extLst>
          </p:nvPr>
        </p:nvGraphicFramePr>
        <p:xfrm>
          <a:off x="323526" y="1196750"/>
          <a:ext cx="8568953" cy="465654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76066"/>
                <a:gridCol w="1152128"/>
                <a:gridCol w="2664296"/>
                <a:gridCol w="1584176"/>
                <a:gridCol w="1539959"/>
                <a:gridCol w="1052328"/>
              </a:tblGrid>
              <a:tr h="24442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Nr.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Team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Naam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Accounthouder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Ondersteuning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Anders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207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Vallei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Roel Schouten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207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Vallei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Charles Hasselaar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207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Vallei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Jan </a:t>
                      </a:r>
                      <a:r>
                        <a:rPr lang="nl-NL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Jurriën</a:t>
                      </a: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Berends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207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Vallei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Dick </a:t>
                      </a:r>
                      <a:r>
                        <a:rPr lang="nl-NL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Oudijn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Rivieren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Tim Spijkers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Rivieren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Patrick Moll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Rivieren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Gerard de Groot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Rivieren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Hans Verhoef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Rivieren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Bernd Jas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0899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Rivieren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Patricia van der Linden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Rivieren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Bennie van Haren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Rivieren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Henk Kamerbeek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RBEV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Henk Jongen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RBEV</a:t>
                      </a: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Paolo Folkerts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RBEV</a:t>
                      </a: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Riëtte Bloem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RBEV</a:t>
                      </a: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Edwin Oosterom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228600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30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nl-NL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Regieweb</a:t>
                      </a:r>
                      <a:endParaRPr lang="nl-NL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Leo Lussenburg</a:t>
                      </a:r>
                      <a:endParaRPr lang="nl-NL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l-NL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nl-NL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Adviseur</a:t>
                      </a:r>
                      <a:endParaRPr lang="nl-NL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A6A2-CBE9-4512-A1C9-A903EB4983B7}" type="datetime1">
              <a:rPr lang="nl-NL" altLang="nl-NL" smtClean="0"/>
              <a:pPr/>
              <a:t>13-3-2017</a:t>
            </a:fld>
            <a:endParaRPr lang="nl-NL" alt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DE311-2BC7-497E-A222-EC6E43720044}" type="slidenum">
              <a:rPr lang="nl-NL" altLang="nl-NL" smtClean="0"/>
              <a:pPr/>
              <a:t>10</a:t>
            </a:fld>
            <a:endParaRPr lang="nl-NL" altLang="nl-NL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25650" y="2012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nl-NL" altLang="nl-N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2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GGM">
  <a:themeElements>
    <a:clrScheme name="VGG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GGM">
      <a:majorFont>
        <a:latin typeface="TheSerif 6 SemiBold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VGG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GG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GG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GG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GG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GG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GG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GG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GG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GG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GG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GG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mallbeeld Brandweer 4x3.pptx" id="{4B694813-3542-45B9-9364-5933DB276A78}" vid="{1892D741-6AD3-46FA-A1A0-E9AAEAE00C8C}"/>
    </a:ext>
  </a:ext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Brandweer_4x3 sjabloon</Template>
  <TotalTime>93</TotalTime>
  <Words>587</Words>
  <Application>Microsoft Office PowerPoint</Application>
  <PresentationFormat>Diavoorstelling (4:3)</PresentationFormat>
  <Paragraphs>202</Paragraphs>
  <Slides>10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7" baseType="lpstr">
      <vt:lpstr>MS PGothic</vt:lpstr>
      <vt:lpstr>Arial</vt:lpstr>
      <vt:lpstr>TheSerif 5 Regular</vt:lpstr>
      <vt:lpstr>TheSerif 6 SemiBold</vt:lpstr>
      <vt:lpstr>Times New Roman</vt:lpstr>
      <vt:lpstr>Wingdings</vt:lpstr>
      <vt:lpstr>VGGM</vt:lpstr>
      <vt:lpstr>Brandveiligheidproject woningcorporaties</vt:lpstr>
      <vt:lpstr>Doelstelling</vt:lpstr>
      <vt:lpstr>RW-MMB</vt:lpstr>
      <vt:lpstr>Nulmeting</vt:lpstr>
      <vt:lpstr>Interviews</vt:lpstr>
      <vt:lpstr>Cijfers</vt:lpstr>
      <vt:lpstr>Score</vt:lpstr>
      <vt:lpstr>Ontwikkelingsproces</vt:lpstr>
      <vt:lpstr>Verdere stappen project</vt:lpstr>
      <vt:lpstr>Bemensing</vt:lpstr>
    </vt:vector>
  </TitlesOfParts>
  <Company>Veiligheids- en Gezondheidsregio Gelderland-Midden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Henk Jongen</dc:creator>
  <cp:lastModifiedBy>Henk Jongen</cp:lastModifiedBy>
  <cp:revision>14</cp:revision>
  <dcterms:created xsi:type="dcterms:W3CDTF">2017-02-06T10:50:46Z</dcterms:created>
  <dcterms:modified xsi:type="dcterms:W3CDTF">2017-03-13T14:00:49Z</dcterms:modified>
</cp:coreProperties>
</file>