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60" r:id="rId3"/>
  </p:sldMasterIdLst>
  <p:notesMasterIdLst>
    <p:notesMasterId r:id="rId45"/>
  </p:notesMasterIdLst>
  <p:sldIdLst>
    <p:sldId id="298" r:id="rId4"/>
    <p:sldId id="299" r:id="rId5"/>
    <p:sldId id="300" r:id="rId6"/>
    <p:sldId id="301" r:id="rId7"/>
    <p:sldId id="311" r:id="rId8"/>
    <p:sldId id="307" r:id="rId9"/>
    <p:sldId id="308" r:id="rId10"/>
    <p:sldId id="309" r:id="rId11"/>
    <p:sldId id="305" r:id="rId12"/>
    <p:sldId id="306" r:id="rId13"/>
    <p:sldId id="302" r:id="rId14"/>
    <p:sldId id="303" r:id="rId15"/>
    <p:sldId id="310" r:id="rId16"/>
    <p:sldId id="304" r:id="rId17"/>
    <p:sldId id="312" r:id="rId18"/>
    <p:sldId id="315" r:id="rId19"/>
    <p:sldId id="316" r:id="rId20"/>
    <p:sldId id="314" r:id="rId21"/>
    <p:sldId id="324" r:id="rId22"/>
    <p:sldId id="313" r:id="rId23"/>
    <p:sldId id="317" r:id="rId24"/>
    <p:sldId id="318" r:id="rId25"/>
    <p:sldId id="319" r:id="rId26"/>
    <p:sldId id="320" r:id="rId27"/>
    <p:sldId id="321" r:id="rId28"/>
    <p:sldId id="322" r:id="rId29"/>
    <p:sldId id="323" r:id="rId30"/>
    <p:sldId id="325" r:id="rId31"/>
    <p:sldId id="326" r:id="rId32"/>
    <p:sldId id="327" r:id="rId33"/>
    <p:sldId id="328" r:id="rId34"/>
    <p:sldId id="335" r:id="rId35"/>
    <p:sldId id="329" r:id="rId36"/>
    <p:sldId id="330" r:id="rId37"/>
    <p:sldId id="331" r:id="rId38"/>
    <p:sldId id="332" r:id="rId39"/>
    <p:sldId id="333" r:id="rId40"/>
    <p:sldId id="334" r:id="rId41"/>
    <p:sldId id="336" r:id="rId42"/>
    <p:sldId id="337" r:id="rId43"/>
    <p:sldId id="338" r:id="rId44"/>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CFFC"/>
    <a:srgbClr val="05F9F3"/>
    <a:srgbClr val="04CA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996" y="-132"/>
      </p:cViewPr>
      <p:guideLst>
        <p:guide orient="horz" pos="2160"/>
        <p:guide pos="2880"/>
      </p:guideLst>
    </p:cSldViewPr>
  </p:slideViewPr>
  <p:notesTextViewPr>
    <p:cViewPr>
      <p:scale>
        <a:sx n="1" d="1"/>
        <a:sy n="1" d="1"/>
      </p:scale>
      <p:origin x="0" y="0"/>
    </p:cViewPr>
  </p:notesTextViewPr>
  <p:sorterViewPr>
    <p:cViewPr>
      <p:scale>
        <a:sx n="100" d="100"/>
        <a:sy n="100" d="100"/>
      </p:scale>
      <p:origin x="0" y="2604"/>
    </p:cViewPr>
  </p:sorterViewPr>
  <p:notesViewPr>
    <p:cSldViewPr>
      <p:cViewPr varScale="1">
        <p:scale>
          <a:sx n="71" d="100"/>
          <a:sy n="71" d="100"/>
        </p:scale>
        <p:origin x="-327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488C95-5B9C-435A-9648-B22BEF182832}" type="datetimeFigureOut">
              <a:rPr lang="nl-NL" smtClean="0"/>
              <a:t>25-5-2016</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AEDD5A-47B7-4A1D-8AC2-7E3C9F39DB7C}" type="slidenum">
              <a:rPr lang="nl-NL" smtClean="0"/>
              <a:t>‹nr.›</a:t>
            </a:fld>
            <a:endParaRPr lang="nl-NL"/>
          </a:p>
        </p:txBody>
      </p:sp>
    </p:spTree>
    <p:extLst>
      <p:ext uri="{BB962C8B-B14F-4D97-AF65-F5344CB8AC3E}">
        <p14:creationId xmlns:p14="http://schemas.microsoft.com/office/powerpoint/2010/main" val="726488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smtClean="0">
                <a:solidFill>
                  <a:schemeClr val="tx1"/>
                </a:solidFill>
                <a:effectLst/>
                <a:latin typeface="+mn-lt"/>
                <a:ea typeface="+mn-ea"/>
                <a:cs typeface="+mn-cs"/>
              </a:rPr>
              <a:t>Uitgangspunt hierbij is de volgende vraag die iedereen waarschijnlijk wel eens heeft gehad;</a:t>
            </a:r>
          </a:p>
          <a:p>
            <a:r>
              <a:rPr lang="nl-NL" sz="1200" kern="1200" dirty="0" smtClean="0">
                <a:solidFill>
                  <a:schemeClr val="tx1"/>
                </a:solidFill>
                <a:effectLst/>
                <a:latin typeface="+mn-lt"/>
                <a:ea typeface="+mn-ea"/>
                <a:cs typeface="+mn-cs"/>
              </a:rPr>
              <a:t> ….. “jij werkt toch ook bij de brandweer? ..ik vroeg me af….”.</a:t>
            </a:r>
          </a:p>
          <a:p>
            <a:r>
              <a:rPr lang="nl-NL" sz="1200" kern="1200" dirty="0" smtClean="0">
                <a:solidFill>
                  <a:schemeClr val="tx1"/>
                </a:solidFill>
                <a:effectLst/>
                <a:latin typeface="+mn-lt"/>
                <a:ea typeface="+mn-ea"/>
                <a:cs typeface="+mn-cs"/>
              </a:rPr>
              <a:t> </a:t>
            </a:r>
          </a:p>
          <a:p>
            <a:r>
              <a:rPr lang="nl-NL" sz="1200" kern="1200" dirty="0" smtClean="0">
                <a:solidFill>
                  <a:schemeClr val="tx1"/>
                </a:solidFill>
                <a:effectLst/>
                <a:latin typeface="+mn-lt"/>
                <a:ea typeface="+mn-ea"/>
                <a:cs typeface="+mn-cs"/>
              </a:rPr>
              <a:t>Wij zouden graag zien dat iedere medewerker van de brandweer een goed brandveiligheidsadvies kan geven.</a:t>
            </a:r>
          </a:p>
          <a:p>
            <a:r>
              <a:rPr lang="nl-NL" sz="1200" kern="1200" dirty="0" smtClean="0">
                <a:solidFill>
                  <a:schemeClr val="tx1"/>
                </a:solidFill>
                <a:effectLst/>
                <a:latin typeface="+mn-lt"/>
                <a:ea typeface="+mn-ea"/>
                <a:cs typeface="+mn-cs"/>
              </a:rPr>
              <a:t> </a:t>
            </a:r>
          </a:p>
          <a:p>
            <a:r>
              <a:rPr lang="nl-NL" sz="1200" kern="1200" dirty="0" smtClean="0">
                <a:solidFill>
                  <a:schemeClr val="tx1"/>
                </a:solidFill>
                <a:effectLst/>
                <a:latin typeface="+mn-lt"/>
                <a:ea typeface="+mn-ea"/>
                <a:cs typeface="+mn-cs"/>
              </a:rPr>
              <a:t>Hiervoor is het nodig om:</a:t>
            </a:r>
          </a:p>
          <a:p>
            <a:pPr lvl="0"/>
            <a:r>
              <a:rPr lang="nl-NL" sz="1200" kern="1200" dirty="0" smtClean="0">
                <a:solidFill>
                  <a:schemeClr val="tx1"/>
                </a:solidFill>
                <a:effectLst/>
                <a:latin typeface="+mn-lt"/>
                <a:ea typeface="+mn-ea"/>
                <a:cs typeface="+mn-cs"/>
              </a:rPr>
              <a:t>je bewust te zijn van het bijzondere werk bij de brandweer,</a:t>
            </a:r>
          </a:p>
          <a:p>
            <a:pPr lvl="0"/>
            <a:r>
              <a:rPr lang="nl-NL" sz="1200" kern="1200" dirty="0" smtClean="0">
                <a:solidFill>
                  <a:schemeClr val="tx1"/>
                </a:solidFill>
                <a:effectLst/>
                <a:latin typeface="+mn-lt"/>
                <a:ea typeface="+mn-ea"/>
                <a:cs typeface="+mn-cs"/>
              </a:rPr>
              <a:t>je bewust te zijn van de verwachtingen van anderen,</a:t>
            </a:r>
          </a:p>
          <a:p>
            <a:pPr lvl="0"/>
            <a:r>
              <a:rPr lang="nl-NL" sz="1200" kern="1200" dirty="0" smtClean="0">
                <a:solidFill>
                  <a:schemeClr val="tx1"/>
                </a:solidFill>
                <a:effectLst/>
                <a:latin typeface="+mn-lt"/>
                <a:ea typeface="+mn-ea"/>
                <a:cs typeface="+mn-cs"/>
              </a:rPr>
              <a:t>te weten op welke onderwerpen we ons met Brandveilig Leven focussen (voorkomen van brand, veilig vluchten, alarmeren  - rookmelder &amp; 112- , bluspoging),</a:t>
            </a:r>
          </a:p>
          <a:p>
            <a:pPr lvl="0"/>
            <a:r>
              <a:rPr lang="nl-NL" sz="1200" kern="1200" dirty="0" smtClean="0">
                <a:solidFill>
                  <a:schemeClr val="tx1"/>
                </a:solidFill>
                <a:effectLst/>
                <a:latin typeface="+mn-lt"/>
                <a:ea typeface="+mn-ea"/>
                <a:cs typeface="+mn-cs"/>
              </a:rPr>
              <a:t>te weten op welke manier Brandveilig Leven in onze regio wordt georganiseerd,</a:t>
            </a:r>
          </a:p>
          <a:p>
            <a:pPr lvl="0"/>
            <a:r>
              <a:rPr lang="nl-NL" sz="1200" kern="1200" dirty="0" smtClean="0">
                <a:solidFill>
                  <a:schemeClr val="tx1"/>
                </a:solidFill>
                <a:effectLst/>
                <a:latin typeface="+mn-lt"/>
                <a:ea typeface="+mn-ea"/>
                <a:cs typeface="+mn-cs"/>
              </a:rPr>
              <a:t>de technische kennis te bezitten die je nodig hebt om een goed advies te kunnen geven, </a:t>
            </a:r>
          </a:p>
          <a:p>
            <a:pPr lvl="0"/>
            <a:r>
              <a:rPr lang="nl-NL" sz="1200" kern="1200" dirty="0" smtClean="0">
                <a:solidFill>
                  <a:schemeClr val="tx1"/>
                </a:solidFill>
                <a:effectLst/>
                <a:latin typeface="+mn-lt"/>
                <a:ea typeface="+mn-ea"/>
                <a:cs typeface="+mn-cs"/>
              </a:rPr>
              <a:t>vaardigheden te bezitten om een goed advies te kunnen geven.</a:t>
            </a:r>
          </a:p>
          <a:p>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4</a:t>
            </a:fld>
            <a:endParaRPr lang="nl-NL"/>
          </a:p>
        </p:txBody>
      </p:sp>
    </p:spTree>
    <p:extLst>
      <p:ext uri="{BB962C8B-B14F-4D97-AF65-F5344CB8AC3E}">
        <p14:creationId xmlns:p14="http://schemas.microsoft.com/office/powerpoint/2010/main" val="603846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Bij het dragen van het</a:t>
            </a:r>
            <a:r>
              <a:rPr lang="nl-NL" baseline="0" dirty="0" smtClean="0"/>
              <a:t> overhemd met korte mouw moet de stropdas worden weggelaten. De dames mogen wel de damesshawl dragen. Bij blouse met lange mouwen is stropdas verplicht. Mouwen mogen niet worden opgerold.</a:t>
            </a:r>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12</a:t>
            </a:fld>
            <a:endParaRPr lang="nl-NL"/>
          </a:p>
        </p:txBody>
      </p:sp>
    </p:spTree>
    <p:extLst>
      <p:ext uri="{BB962C8B-B14F-4D97-AF65-F5344CB8AC3E}">
        <p14:creationId xmlns:p14="http://schemas.microsoft.com/office/powerpoint/2010/main" val="1107322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smtClean="0">
                <a:solidFill>
                  <a:schemeClr val="tx1"/>
                </a:solidFill>
                <a:effectLst/>
                <a:latin typeface="+mn-lt"/>
                <a:ea typeface="+mn-ea"/>
                <a:cs typeface="+mn-cs"/>
              </a:rPr>
              <a:t> </a:t>
            </a:r>
          </a:p>
          <a:p>
            <a:r>
              <a:rPr lang="nl-NL" sz="1200" b="1" kern="1200" dirty="0" smtClean="0">
                <a:solidFill>
                  <a:schemeClr val="tx1"/>
                </a:solidFill>
                <a:effectLst/>
                <a:latin typeface="+mn-lt"/>
                <a:ea typeface="+mn-ea"/>
                <a:cs typeface="+mn-cs"/>
              </a:rPr>
              <a:t>Rookmelders </a:t>
            </a:r>
            <a:br>
              <a:rPr lang="nl-NL" sz="1200" b="1"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De meeste slachtoffers bij brand vallen door het inademen van rook. Als we slapen, ruiken we niets en worden we dus niet wakker van de rooklucht. Doordat de rook veel giftige gassen bevat, raakt men al snel (binnen enkele minuten) in een diepe bewusteloosheid. Rookmelders zijn dus echt van levensbelang. </a:t>
            </a:r>
          </a:p>
          <a:p>
            <a:r>
              <a:rPr lang="nl-NL" sz="1200" kern="1200" dirty="0" smtClean="0">
                <a:solidFill>
                  <a:schemeClr val="tx1"/>
                </a:solidFill>
                <a:effectLst/>
                <a:latin typeface="+mn-lt"/>
                <a:ea typeface="+mn-ea"/>
                <a:cs typeface="+mn-cs"/>
              </a:rPr>
              <a:t>Een aantal weetjes over rookmelders:</a:t>
            </a:r>
          </a:p>
          <a:p>
            <a:pPr lvl="0"/>
            <a:r>
              <a:rPr lang="nl-NL" sz="1200" kern="1200" dirty="0" smtClean="0">
                <a:solidFill>
                  <a:schemeClr val="tx1"/>
                </a:solidFill>
                <a:effectLst/>
                <a:latin typeface="+mn-lt"/>
                <a:ea typeface="+mn-ea"/>
                <a:cs typeface="+mn-cs"/>
              </a:rPr>
              <a:t>rookmelders redden jaarlijks honderden levens; </a:t>
            </a:r>
          </a:p>
          <a:p>
            <a:pPr lvl="0"/>
            <a:r>
              <a:rPr lang="nl-NL" sz="1200" kern="1200" dirty="0" smtClean="0">
                <a:solidFill>
                  <a:schemeClr val="tx1"/>
                </a:solidFill>
                <a:effectLst/>
                <a:latin typeface="+mn-lt"/>
                <a:ea typeface="+mn-ea"/>
                <a:cs typeface="+mn-cs"/>
              </a:rPr>
              <a:t>rookmelders kunnen eenvoudig zelf geïnstalleerd worden. Lukt dit niet, vraag dit dan aan familieleden, kennissen of iemand van het rookmelderteam; </a:t>
            </a:r>
          </a:p>
          <a:p>
            <a:pPr lvl="0"/>
            <a:r>
              <a:rPr lang="nl-NL" sz="1200" kern="1200" dirty="0" smtClean="0">
                <a:solidFill>
                  <a:schemeClr val="tx1"/>
                </a:solidFill>
                <a:effectLst/>
                <a:latin typeface="+mn-lt"/>
                <a:ea typeface="+mn-ea"/>
                <a:cs typeface="+mn-cs"/>
              </a:rPr>
              <a:t>rookmelders zijn al vanaf € 5 te koop;</a:t>
            </a:r>
          </a:p>
          <a:p>
            <a:pPr lvl="0"/>
            <a:r>
              <a:rPr lang="nl-NL" sz="1200" kern="1200" dirty="0" smtClean="0">
                <a:solidFill>
                  <a:schemeClr val="tx1"/>
                </a:solidFill>
                <a:effectLst/>
                <a:latin typeface="+mn-lt"/>
                <a:ea typeface="+mn-ea"/>
                <a:cs typeface="+mn-cs"/>
              </a:rPr>
              <a:t>rookmelders moeten regelmatig stofvrij gemaakt worden.</a:t>
            </a:r>
            <a:br>
              <a:rPr lang="nl-NL" sz="1200" kern="1200" dirty="0" smtClean="0">
                <a:solidFill>
                  <a:schemeClr val="tx1"/>
                </a:solidFill>
                <a:effectLst/>
                <a:latin typeface="+mn-lt"/>
                <a:ea typeface="+mn-ea"/>
                <a:cs typeface="+mn-cs"/>
              </a:rPr>
            </a:br>
            <a:endParaRPr lang="nl-NL" sz="1200" kern="1200" dirty="0" smtClean="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16</a:t>
            </a:fld>
            <a:endParaRPr lang="nl-NL"/>
          </a:p>
        </p:txBody>
      </p:sp>
    </p:spTree>
    <p:extLst>
      <p:ext uri="{BB962C8B-B14F-4D97-AF65-F5344CB8AC3E}">
        <p14:creationId xmlns:p14="http://schemas.microsoft.com/office/powerpoint/2010/main" val="3226258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smtClean="0">
                <a:solidFill>
                  <a:schemeClr val="tx1"/>
                </a:solidFill>
                <a:effectLst/>
                <a:latin typeface="+mn-lt"/>
                <a:ea typeface="+mn-ea"/>
                <a:cs typeface="+mn-cs"/>
              </a:rPr>
              <a:t>Soorten rookmelders</a:t>
            </a:r>
            <a:r>
              <a:rPr lang="nl-NL" sz="1200" kern="1200" dirty="0" smtClean="0">
                <a:solidFill>
                  <a:schemeClr val="tx1"/>
                </a:solidFill>
                <a:effectLst/>
                <a:latin typeface="+mn-lt"/>
                <a:ea typeface="+mn-ea"/>
                <a:cs typeface="+mn-cs"/>
              </a:rPr>
              <a:t/>
            </a:r>
            <a:br>
              <a:rPr lang="nl-NL" sz="1200"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Het meest gebruikte type rookmelder is de optische melder. Deze melder maakt gebruik van een lichtgevoelige cel, die de rook waarneemt. </a:t>
            </a:r>
            <a:br>
              <a:rPr lang="nl-NL" sz="1200"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Er bestaan ook combimelders: dit zijn rookmelders gecombineerd met een koolmonoxidemelder (CO). Brandweer Nederland adviseert om deze melders niet te gebruiken (zie verderop, onder koolmonoxide).</a:t>
            </a:r>
            <a:br>
              <a:rPr lang="nl-NL" sz="1200"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Wanneer er meerdere rookmelders geplaatst worden, heeft het de voorkeur dat de rookmelders onderling met elkaar verbonden zijn. Gaat er één melder af, dan gaan de anderen ook. Dit kan tegenwoordig met draadloze systemen. </a:t>
            </a:r>
          </a:p>
          <a:p>
            <a:r>
              <a:rPr lang="nl-NL" sz="1200" kern="1200" dirty="0" smtClean="0">
                <a:solidFill>
                  <a:schemeClr val="tx1"/>
                </a:solidFill>
                <a:effectLst/>
                <a:latin typeface="+mn-lt"/>
                <a:ea typeface="+mn-ea"/>
                <a:cs typeface="+mn-cs"/>
              </a:rPr>
              <a:t>Rookmelders gaan bij normaal gebruik en onderhoud zo’n tien jaar mee. Test regelmatig of de melder nog werkt. Op iedere rookmelder zit hiervoor een testknop. Een batterij gaat gemiddeld één jaar mee. Als de batterij geplaatst wordt, is het verstandig om een datumstickertje op de rookmelder te plakken, zodat het duidelijk is wanneer de batterij voor het laatst vervangen is. Als de batterij bijna leeg is, is er elke minuut een hard piepsignaal te horen. Wacht niet tot de batterij leeg is, maar vervang deze standaard één keer per jaar op een vaste dag, zoals bij het ingaan van de wintertijd of op een verjaardag. </a:t>
            </a:r>
          </a:p>
          <a:p>
            <a:r>
              <a:rPr lang="nl-NL" sz="1200" kern="1200" dirty="0" smtClean="0">
                <a:solidFill>
                  <a:schemeClr val="tx1"/>
                </a:solidFill>
                <a:effectLst/>
                <a:latin typeface="+mn-lt"/>
                <a:ea typeface="+mn-ea"/>
                <a:cs typeface="+mn-cs"/>
              </a:rPr>
              <a:t>Er zijn ook rookmelders te koop waarvan de batterij tien jaar meegaat. Na tien jaar moet de rookmelder vervangen worden en moet er dus een nieuwe opgehangen worden.</a:t>
            </a:r>
          </a:p>
          <a:p>
            <a:r>
              <a:rPr lang="nl-NL" sz="1200" kern="1200" dirty="0" smtClean="0">
                <a:solidFill>
                  <a:schemeClr val="tx1"/>
                </a:solidFill>
                <a:effectLst/>
                <a:latin typeface="+mn-lt"/>
                <a:ea typeface="+mn-ea"/>
                <a:cs typeface="+mn-cs"/>
              </a:rPr>
              <a:t>Rookmelders moeten in de vluchtroutes opgehangen worden en in ieder geval in de ruimtes die gepasseerd worden  vanuit de slaapkamer naar buiten. Geadviseerd wordt om rookmelders op elke verdieping in huis op te hangen. Rookmelders moeten altijd aan het plafond opgehangen worden en meer dan 50 cm van de zijmuur en hoeken van een vertrek.</a:t>
            </a:r>
            <a:br>
              <a:rPr lang="nl-NL" sz="1200"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
            </a:r>
            <a:br>
              <a:rPr lang="nl-NL" sz="1200"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Rookmelders moeten niet in de keuken, badkamer of garage opgehangen worden of bij een ventilator(-opening) of boven de verwarming. Er is dan veel kans op vals alarm of de rookmelder gaat kapot doordat er teveel stof in komt.</a:t>
            </a:r>
          </a:p>
          <a:p>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17</a:t>
            </a:fld>
            <a:endParaRPr lang="nl-NL"/>
          </a:p>
        </p:txBody>
      </p:sp>
    </p:spTree>
    <p:extLst>
      <p:ext uri="{BB962C8B-B14F-4D97-AF65-F5344CB8AC3E}">
        <p14:creationId xmlns:p14="http://schemas.microsoft.com/office/powerpoint/2010/main" val="2621007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smtClean="0">
                <a:solidFill>
                  <a:schemeClr val="tx1"/>
                </a:solidFill>
                <a:effectLst/>
                <a:latin typeface="+mn-lt"/>
                <a:ea typeface="+mn-ea"/>
                <a:cs typeface="+mn-cs"/>
              </a:rPr>
              <a:t>Vluchtplan</a:t>
            </a:r>
            <a:endParaRPr lang="nl-NL" sz="1200"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Volgens de normtijd moet de brandweer binnen acht tot tien minuten na een brandmelding ter plaatse zijn. Hier gaat de ontdekkingstijd van de brand, het bellen naar 112 en het verwerken van de melding  aan vooraf. Tot dat moment (van ontdekking tot ter plaatse komen van de brandweer) zijn burgers op zichzelf aangewezen. </a:t>
            </a:r>
          </a:p>
          <a:p>
            <a:r>
              <a:rPr lang="nl-NL" sz="1200" kern="1200" dirty="0" smtClean="0">
                <a:solidFill>
                  <a:schemeClr val="tx1"/>
                </a:solidFill>
                <a:effectLst/>
                <a:latin typeface="+mn-lt"/>
                <a:ea typeface="+mn-ea"/>
                <a:cs typeface="+mn-cs"/>
              </a:rPr>
              <a:t>Het is daarom goed om na te denken over een vluchtplan, zodat men weet welke stappen ondernomen moeten worden in geval van brand. De volgende afspraken zijn hierbij belangrijk:</a:t>
            </a:r>
          </a:p>
          <a:p>
            <a:pPr lvl="0"/>
            <a:r>
              <a:rPr lang="nl-NL" sz="1200" kern="1200" dirty="0" smtClean="0">
                <a:solidFill>
                  <a:schemeClr val="tx1"/>
                </a:solidFill>
                <a:effectLst/>
                <a:latin typeface="+mn-lt"/>
                <a:ea typeface="+mn-ea"/>
                <a:cs typeface="+mn-cs"/>
              </a:rPr>
              <a:t>Bepaal de snelste en veiligste vluchtroute. Rook stijgt op, vlucht daarom van boven naar beneden. En bij voorkeur naar de straatkant. Zo kunnen hulpverleners burgers zien en bereiken.</a:t>
            </a:r>
          </a:p>
          <a:p>
            <a:pPr lvl="0"/>
            <a:r>
              <a:rPr lang="nl-NL" sz="1200" kern="1200" dirty="0" smtClean="0">
                <a:solidFill>
                  <a:schemeClr val="tx1"/>
                </a:solidFill>
                <a:effectLst/>
                <a:latin typeface="+mn-lt"/>
                <a:ea typeface="+mn-ea"/>
                <a:cs typeface="+mn-cs"/>
              </a:rPr>
              <a:t>Bepaal een tweede vluchtroute voor het geval de eerste is geblokkeerd. </a:t>
            </a:r>
          </a:p>
          <a:p>
            <a:pPr lvl="0"/>
            <a:r>
              <a:rPr lang="nl-NL" sz="1200" kern="1200" dirty="0" smtClean="0">
                <a:solidFill>
                  <a:schemeClr val="tx1"/>
                </a:solidFill>
                <a:effectLst/>
                <a:latin typeface="+mn-lt"/>
                <a:ea typeface="+mn-ea"/>
                <a:cs typeface="+mn-cs"/>
              </a:rPr>
              <a:t>Spreek een verzamelplaats af waar huisgenoten elkaar na het vluchten ontmoeten. Zo weet men snel of er nog iemand binnen is. </a:t>
            </a:r>
          </a:p>
          <a:p>
            <a:pPr lvl="0"/>
            <a:r>
              <a:rPr lang="nl-NL" sz="1200" kern="1200" dirty="0" smtClean="0">
                <a:solidFill>
                  <a:schemeClr val="tx1"/>
                </a:solidFill>
                <a:effectLst/>
                <a:latin typeface="+mn-lt"/>
                <a:ea typeface="+mn-ea"/>
                <a:cs typeface="+mn-cs"/>
              </a:rPr>
              <a:t>Kies een vluchtkamer voor als de tweede vluchtroute ook is afgesloten. Liefst een kamer aan de straatkant of een balkon, zodat de brandweer erbij kan. Spring niet naar beneden! Wacht op hulp. </a:t>
            </a:r>
          </a:p>
          <a:p>
            <a:pPr lvl="0"/>
            <a:r>
              <a:rPr lang="nl-NL" sz="1200" kern="1200" dirty="0" smtClean="0">
                <a:solidFill>
                  <a:schemeClr val="tx1"/>
                </a:solidFill>
                <a:effectLst/>
                <a:latin typeface="+mn-lt"/>
                <a:ea typeface="+mn-ea"/>
                <a:cs typeface="+mn-cs"/>
              </a:rPr>
              <a:t>Spreek af wie voor welke huisgenoot of huisdier zorgt bij het ontvluchten van de woning. </a:t>
            </a:r>
          </a:p>
          <a:p>
            <a:pPr lvl="0"/>
            <a:r>
              <a:rPr lang="nl-NL" sz="1200" kern="1200" dirty="0" smtClean="0">
                <a:solidFill>
                  <a:schemeClr val="tx1"/>
                </a:solidFill>
                <a:effectLst/>
                <a:latin typeface="+mn-lt"/>
                <a:ea typeface="+mn-ea"/>
                <a:cs typeface="+mn-cs"/>
              </a:rPr>
              <a:t>Spreek een vaste plek af voor de huissleutels. </a:t>
            </a:r>
          </a:p>
          <a:p>
            <a:pPr lvl="0"/>
            <a:r>
              <a:rPr lang="nl-NL" sz="1200" kern="1200" dirty="0" smtClean="0">
                <a:solidFill>
                  <a:schemeClr val="tx1"/>
                </a:solidFill>
                <a:effectLst/>
                <a:latin typeface="+mn-lt"/>
                <a:ea typeface="+mn-ea"/>
                <a:cs typeface="+mn-cs"/>
              </a:rPr>
              <a:t>Sluit tijdens het vluchten alle deuren. Een deur kan minimaal 20 minuten een brand tegen houden.</a:t>
            </a:r>
          </a:p>
          <a:p>
            <a:r>
              <a:rPr lang="nl-NL" sz="1200" kern="1200" dirty="0" smtClean="0">
                <a:solidFill>
                  <a:schemeClr val="tx1"/>
                </a:solidFill>
                <a:effectLst/>
                <a:latin typeface="+mn-lt"/>
                <a:ea typeface="+mn-ea"/>
                <a:cs typeface="+mn-cs"/>
              </a:rPr>
              <a:t> </a:t>
            </a:r>
          </a:p>
          <a:p>
            <a:r>
              <a:rPr lang="nl-NL" sz="1200" kern="1200" dirty="0" smtClean="0">
                <a:solidFill>
                  <a:schemeClr val="tx1"/>
                </a:solidFill>
                <a:effectLst/>
                <a:latin typeface="+mn-lt"/>
                <a:ea typeface="+mn-ea"/>
                <a:cs typeface="+mn-cs"/>
              </a:rPr>
              <a:t>Tips:</a:t>
            </a:r>
          </a:p>
          <a:p>
            <a:pPr lvl="0"/>
            <a:r>
              <a:rPr lang="nl-NL" sz="1200" kern="1200" dirty="0" smtClean="0">
                <a:solidFill>
                  <a:schemeClr val="tx1"/>
                </a:solidFill>
                <a:effectLst/>
                <a:latin typeface="+mn-lt"/>
                <a:ea typeface="+mn-ea"/>
                <a:cs typeface="+mn-cs"/>
              </a:rPr>
              <a:t>Zorg dat vluchtroutes nooit gebarricadeerd zijn met bijvoorbeeld fietsen, dozen, vuilniszakken of lege flessen;</a:t>
            </a:r>
          </a:p>
          <a:p>
            <a:pPr lvl="0"/>
            <a:r>
              <a:rPr lang="nl-NL" sz="1200" kern="1200" dirty="0" smtClean="0">
                <a:solidFill>
                  <a:schemeClr val="tx1"/>
                </a:solidFill>
                <a:effectLst/>
                <a:latin typeface="+mn-lt"/>
                <a:ea typeface="+mn-ea"/>
                <a:cs typeface="+mn-cs"/>
              </a:rPr>
              <a:t>Na een verbouwing is het goed om te controleren of het vluchtplan nog actueel is;</a:t>
            </a:r>
          </a:p>
          <a:p>
            <a:pPr lvl="0"/>
            <a:r>
              <a:rPr lang="nl-NL" sz="1200" kern="1200" dirty="0" smtClean="0">
                <a:solidFill>
                  <a:schemeClr val="tx1"/>
                </a:solidFill>
                <a:effectLst/>
                <a:latin typeface="+mn-lt"/>
                <a:ea typeface="+mn-ea"/>
                <a:cs typeface="+mn-cs"/>
              </a:rPr>
              <a:t>Zorg ervoor dat er geen afgesloten deuren zijn zonder sleutels;</a:t>
            </a:r>
          </a:p>
          <a:p>
            <a:pPr lvl="0"/>
            <a:r>
              <a:rPr lang="nl-NL" sz="1200" kern="1200" dirty="0" smtClean="0">
                <a:solidFill>
                  <a:schemeClr val="tx1"/>
                </a:solidFill>
                <a:effectLst/>
                <a:latin typeface="+mn-lt"/>
                <a:ea typeface="+mn-ea"/>
                <a:cs typeface="+mn-cs"/>
              </a:rPr>
              <a:t>Leg de sleutel op een vaste plek (bijvoorbeeld een sleutelkastje bij de voordeur). </a:t>
            </a:r>
          </a:p>
          <a:p>
            <a:pPr lvl="0"/>
            <a:r>
              <a:rPr lang="nl-NL" sz="1200" kern="1200" dirty="0" smtClean="0">
                <a:solidFill>
                  <a:schemeClr val="tx1"/>
                </a:solidFill>
                <a:effectLst/>
                <a:latin typeface="+mn-lt"/>
                <a:ea typeface="+mn-ea"/>
                <a:cs typeface="+mn-cs"/>
              </a:rPr>
              <a:t>Het is aan te bevelen om de deuren in huis zoveel mogelijk te sluiten (’s nachts sowieso).</a:t>
            </a:r>
          </a:p>
          <a:p>
            <a:r>
              <a:rPr lang="nl-NL" sz="1200" kern="1200" dirty="0" smtClean="0">
                <a:solidFill>
                  <a:schemeClr val="tx1"/>
                </a:solidFill>
                <a:effectLst/>
                <a:latin typeface="+mn-lt"/>
                <a:ea typeface="+mn-ea"/>
                <a:cs typeface="+mn-cs"/>
              </a:rPr>
              <a:t> </a:t>
            </a:r>
          </a:p>
          <a:p>
            <a:r>
              <a:rPr lang="nl-NL" sz="1200" kern="1200" dirty="0" smtClean="0">
                <a:solidFill>
                  <a:schemeClr val="tx1"/>
                </a:solidFill>
                <a:effectLst/>
                <a:latin typeface="+mn-lt"/>
                <a:ea typeface="+mn-ea"/>
                <a:cs typeface="+mn-cs"/>
              </a:rPr>
              <a:t>In geval van brand:</a:t>
            </a:r>
          </a:p>
          <a:p>
            <a:pPr lvl="0"/>
            <a:r>
              <a:rPr lang="nl-NL" sz="1200" kern="1200" dirty="0" smtClean="0">
                <a:solidFill>
                  <a:schemeClr val="tx1"/>
                </a:solidFill>
                <a:effectLst/>
                <a:latin typeface="+mn-lt"/>
                <a:ea typeface="+mn-ea"/>
                <a:cs typeface="+mn-cs"/>
              </a:rPr>
              <a:t>Blijf kalm; </a:t>
            </a:r>
          </a:p>
          <a:p>
            <a:pPr lvl="0"/>
            <a:r>
              <a:rPr lang="nl-NL" sz="1200" kern="1200" dirty="0" smtClean="0">
                <a:solidFill>
                  <a:schemeClr val="tx1"/>
                </a:solidFill>
                <a:effectLst/>
                <a:latin typeface="+mn-lt"/>
                <a:ea typeface="+mn-ea"/>
                <a:cs typeface="+mn-cs"/>
              </a:rPr>
              <a:t>Waarschuw de overige bewoners;</a:t>
            </a:r>
          </a:p>
          <a:p>
            <a:pPr lvl="0"/>
            <a:r>
              <a:rPr lang="nl-NL" sz="1200" kern="1200" dirty="0" smtClean="0">
                <a:solidFill>
                  <a:schemeClr val="tx1"/>
                </a:solidFill>
                <a:effectLst/>
                <a:latin typeface="+mn-lt"/>
                <a:ea typeface="+mn-ea"/>
                <a:cs typeface="+mn-cs"/>
              </a:rPr>
              <a:t>Vlucht volgens het eigen vluchtplan;</a:t>
            </a:r>
          </a:p>
          <a:p>
            <a:pPr lvl="0"/>
            <a:r>
              <a:rPr lang="nl-NL" sz="1200" kern="1200" dirty="0" smtClean="0">
                <a:solidFill>
                  <a:schemeClr val="tx1"/>
                </a:solidFill>
                <a:effectLst/>
                <a:latin typeface="+mn-lt"/>
                <a:ea typeface="+mn-ea"/>
                <a:cs typeface="+mn-cs"/>
              </a:rPr>
              <a:t>Blijf dicht bij de grond;</a:t>
            </a:r>
          </a:p>
          <a:p>
            <a:pPr lvl="0"/>
            <a:r>
              <a:rPr lang="nl-NL" sz="1200" kern="1200" dirty="0" smtClean="0">
                <a:solidFill>
                  <a:schemeClr val="tx1"/>
                </a:solidFill>
                <a:effectLst/>
                <a:latin typeface="+mn-lt"/>
                <a:ea typeface="+mn-ea"/>
                <a:cs typeface="+mn-cs"/>
              </a:rPr>
              <a:t>Gebruik nooit de lift;</a:t>
            </a:r>
          </a:p>
          <a:p>
            <a:pPr lvl="0"/>
            <a:r>
              <a:rPr lang="nl-NL" sz="1200" kern="1200" dirty="0" smtClean="0">
                <a:solidFill>
                  <a:schemeClr val="tx1"/>
                </a:solidFill>
                <a:effectLst/>
                <a:latin typeface="+mn-lt"/>
                <a:ea typeface="+mn-ea"/>
                <a:cs typeface="+mn-cs"/>
              </a:rPr>
              <a:t>Bel direct 1-1-2.</a:t>
            </a:r>
          </a:p>
          <a:p>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26</a:t>
            </a:fld>
            <a:endParaRPr lang="nl-NL"/>
          </a:p>
        </p:txBody>
      </p:sp>
    </p:spTree>
    <p:extLst>
      <p:ext uri="{BB962C8B-B14F-4D97-AF65-F5344CB8AC3E}">
        <p14:creationId xmlns:p14="http://schemas.microsoft.com/office/powerpoint/2010/main" val="2131493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smtClean="0">
                <a:solidFill>
                  <a:schemeClr val="tx1"/>
                </a:solidFill>
                <a:effectLst/>
                <a:latin typeface="+mn-lt"/>
                <a:ea typeface="+mn-ea"/>
                <a:cs typeface="+mn-cs"/>
              </a:rPr>
              <a:t>Blusmiddelen</a:t>
            </a:r>
            <a:endParaRPr lang="nl-NL" sz="1200"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Een beginnende brand in een woning kan vaak door de bewoner zelf geblust worden. De eigen veiligheid staat hierbij voorop: blussen kan alleen indien bewoners zonder moeite en gevaar weg kunnen komen. Er moet dus op tijd gestopt worden met de bluspoging, want het is belangrijker dat de bewoners zichzelf en hun huisgenoten in veiligheid brengen. Hierbij moet bedacht worden dat rook vaak giftig is. Rook inademen is dus levensgevaarlijk! </a:t>
            </a:r>
          </a:p>
          <a:p>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27</a:t>
            </a:fld>
            <a:endParaRPr lang="nl-NL"/>
          </a:p>
        </p:txBody>
      </p:sp>
    </p:spTree>
    <p:extLst>
      <p:ext uri="{BB962C8B-B14F-4D97-AF65-F5344CB8AC3E}">
        <p14:creationId xmlns:p14="http://schemas.microsoft.com/office/powerpoint/2010/main" val="2676781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smtClean="0">
                <a:solidFill>
                  <a:schemeClr val="tx1"/>
                </a:solidFill>
                <a:effectLst/>
                <a:latin typeface="+mn-lt"/>
                <a:ea typeface="+mn-ea"/>
                <a:cs typeface="+mn-cs"/>
              </a:rPr>
              <a:t>Water</a:t>
            </a:r>
            <a:r>
              <a:rPr lang="nl-NL" sz="1200" b="1" u="sng" kern="1200" dirty="0" smtClean="0">
                <a:solidFill>
                  <a:schemeClr val="tx1"/>
                </a:solidFill>
                <a:effectLst/>
                <a:latin typeface="+mn-lt"/>
                <a:ea typeface="+mn-ea"/>
                <a:cs typeface="+mn-cs"/>
              </a:rPr>
              <a:t> </a:t>
            </a:r>
            <a:r>
              <a:rPr lang="nl-NL" sz="1200" kern="1200" dirty="0" smtClean="0">
                <a:solidFill>
                  <a:schemeClr val="tx1"/>
                </a:solidFill>
                <a:effectLst/>
                <a:latin typeface="+mn-lt"/>
                <a:ea typeface="+mn-ea"/>
                <a:cs typeface="+mn-cs"/>
              </a:rPr>
              <a:t/>
            </a:r>
            <a:br>
              <a:rPr lang="nl-NL" sz="1200"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Vaak is water voldoende om een beginnend brandje te blussen. Zorg voor een tuinslang die lang genoeg is om iedere plaats in de woning te bereiken en houd deze permanent aangesloten op de waterleiding. </a:t>
            </a: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28</a:t>
            </a:fld>
            <a:endParaRPr lang="nl-NL"/>
          </a:p>
        </p:txBody>
      </p:sp>
    </p:spTree>
    <p:extLst>
      <p:ext uri="{BB962C8B-B14F-4D97-AF65-F5344CB8AC3E}">
        <p14:creationId xmlns:p14="http://schemas.microsoft.com/office/powerpoint/2010/main" val="2676781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smtClean="0">
                <a:solidFill>
                  <a:schemeClr val="tx1"/>
                </a:solidFill>
                <a:effectLst/>
                <a:latin typeface="+mn-lt"/>
                <a:ea typeface="+mn-ea"/>
                <a:cs typeface="+mn-cs"/>
              </a:rPr>
              <a:t>Schuimblussers</a:t>
            </a:r>
            <a:r>
              <a:rPr lang="nl-NL" sz="1200" u="sng" kern="1200" dirty="0" smtClean="0">
                <a:solidFill>
                  <a:schemeClr val="tx1"/>
                </a:solidFill>
                <a:effectLst/>
                <a:latin typeface="+mn-lt"/>
                <a:ea typeface="+mn-ea"/>
                <a:cs typeface="+mn-cs"/>
              </a:rPr>
              <a:t/>
            </a:r>
            <a:br>
              <a:rPr lang="nl-NL" sz="1200" u="sng" kern="1200" dirty="0" smtClean="0">
                <a:solidFill>
                  <a:schemeClr val="tx1"/>
                </a:solidFill>
                <a:effectLst/>
                <a:latin typeface="+mn-lt"/>
                <a:ea typeface="+mn-ea"/>
                <a:cs typeface="+mn-cs"/>
              </a:rPr>
            </a:br>
            <a:r>
              <a:rPr lang="nl-NL" sz="1200" kern="1200" dirty="0" err="1" smtClean="0">
                <a:solidFill>
                  <a:schemeClr val="tx1"/>
                </a:solidFill>
                <a:effectLst/>
                <a:latin typeface="+mn-lt"/>
                <a:ea typeface="+mn-ea"/>
                <a:cs typeface="+mn-cs"/>
              </a:rPr>
              <a:t>Schuimblussers</a:t>
            </a:r>
            <a:r>
              <a:rPr lang="nl-NL" sz="1200" kern="1200" dirty="0" smtClean="0">
                <a:solidFill>
                  <a:schemeClr val="tx1"/>
                </a:solidFill>
                <a:effectLst/>
                <a:latin typeface="+mn-lt"/>
                <a:ea typeface="+mn-ea"/>
                <a:cs typeface="+mn-cs"/>
              </a:rPr>
              <a:t> zijn zowel thuis als op vakantie prima geschikt voor het blussen van kleine branden door vaste en vloeibare stoffen.</a:t>
            </a:r>
          </a:p>
          <a:p>
            <a:r>
              <a:rPr lang="nl-NL" sz="1200" kern="1200" dirty="0" smtClean="0">
                <a:solidFill>
                  <a:schemeClr val="tx1"/>
                </a:solidFill>
                <a:effectLst/>
                <a:latin typeface="+mn-lt"/>
                <a:ea typeface="+mn-ea"/>
                <a:cs typeface="+mn-cs"/>
              </a:rPr>
              <a:t>Voordelen:</a:t>
            </a:r>
          </a:p>
          <a:p>
            <a:pPr lvl="0"/>
            <a:r>
              <a:rPr lang="nl-NL" sz="1200" kern="1200" dirty="0" smtClean="0">
                <a:solidFill>
                  <a:schemeClr val="tx1"/>
                </a:solidFill>
                <a:effectLst/>
                <a:latin typeface="+mn-lt"/>
                <a:ea typeface="+mn-ea"/>
                <a:cs typeface="+mn-cs"/>
              </a:rPr>
              <a:t>Schuimblussers veroorzaken bij het blussen verder nauwelijks schade. </a:t>
            </a:r>
          </a:p>
          <a:p>
            <a:pPr lvl="0"/>
            <a:r>
              <a:rPr lang="nl-NL" sz="1200" kern="1200" dirty="0" smtClean="0">
                <a:solidFill>
                  <a:schemeClr val="tx1"/>
                </a:solidFill>
                <a:effectLst/>
                <a:latin typeface="+mn-lt"/>
                <a:ea typeface="+mn-ea"/>
                <a:cs typeface="+mn-cs"/>
              </a:rPr>
              <a:t>Schuimblussers hebben een langere blusduur dan poederblussers. </a:t>
            </a:r>
            <a:br>
              <a:rPr lang="nl-NL" sz="1200" kern="1200" dirty="0" smtClean="0">
                <a:solidFill>
                  <a:schemeClr val="tx1"/>
                </a:solidFill>
                <a:effectLst/>
                <a:latin typeface="+mn-lt"/>
                <a:ea typeface="+mn-ea"/>
                <a:cs typeface="+mn-cs"/>
              </a:rPr>
            </a:br>
            <a:endParaRPr lang="nl-NL" sz="1200"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Poederblussers</a:t>
            </a:r>
            <a:r>
              <a:rPr lang="nl-NL" sz="1200" u="sng" kern="1200" dirty="0" smtClean="0">
                <a:solidFill>
                  <a:schemeClr val="tx1"/>
                </a:solidFill>
                <a:effectLst/>
                <a:latin typeface="+mn-lt"/>
                <a:ea typeface="+mn-ea"/>
                <a:cs typeface="+mn-cs"/>
              </a:rPr>
              <a:t/>
            </a:r>
            <a:br>
              <a:rPr lang="nl-NL" sz="1200" u="sng" kern="1200" dirty="0" smtClean="0">
                <a:solidFill>
                  <a:schemeClr val="tx1"/>
                </a:solidFill>
                <a:effectLst/>
                <a:latin typeface="+mn-lt"/>
                <a:ea typeface="+mn-ea"/>
                <a:cs typeface="+mn-cs"/>
              </a:rPr>
            </a:br>
            <a:r>
              <a:rPr lang="nl-NL" sz="1200" kern="1200" dirty="0" err="1" smtClean="0">
                <a:solidFill>
                  <a:schemeClr val="tx1"/>
                </a:solidFill>
                <a:effectLst/>
                <a:latin typeface="+mn-lt"/>
                <a:ea typeface="+mn-ea"/>
                <a:cs typeface="+mn-cs"/>
              </a:rPr>
              <a:t>Poederblussers</a:t>
            </a:r>
            <a:r>
              <a:rPr lang="nl-NL" sz="1200" kern="1200" dirty="0" smtClean="0">
                <a:solidFill>
                  <a:schemeClr val="tx1"/>
                </a:solidFill>
                <a:effectLst/>
                <a:latin typeface="+mn-lt"/>
                <a:ea typeface="+mn-ea"/>
                <a:cs typeface="+mn-cs"/>
              </a:rPr>
              <a:t> zijn geschikt voor de meeste branden in woningen. En ook voor auto's, caravans, zomerhuisjes en boten. </a:t>
            </a:r>
          </a:p>
          <a:p>
            <a:r>
              <a:rPr lang="nl-NL" sz="1200" kern="1200" dirty="0" smtClean="0">
                <a:solidFill>
                  <a:schemeClr val="tx1"/>
                </a:solidFill>
                <a:effectLst/>
                <a:latin typeface="+mn-lt"/>
                <a:ea typeface="+mn-ea"/>
                <a:cs typeface="+mn-cs"/>
              </a:rPr>
              <a:t>Voordelen:</a:t>
            </a:r>
          </a:p>
          <a:p>
            <a:pPr lvl="0"/>
            <a:r>
              <a:rPr lang="nl-NL" sz="1200" kern="1200" dirty="0" smtClean="0">
                <a:solidFill>
                  <a:schemeClr val="tx1"/>
                </a:solidFill>
                <a:effectLst/>
                <a:latin typeface="+mn-lt"/>
                <a:ea typeface="+mn-ea"/>
                <a:cs typeface="+mn-cs"/>
              </a:rPr>
              <a:t>Het poeder is droog, zodat de bus niet kan roesten; </a:t>
            </a:r>
          </a:p>
          <a:p>
            <a:pPr lvl="0"/>
            <a:r>
              <a:rPr lang="nl-NL" sz="1200" kern="1200" dirty="0" smtClean="0">
                <a:solidFill>
                  <a:schemeClr val="tx1"/>
                </a:solidFill>
                <a:effectLst/>
                <a:latin typeface="+mn-lt"/>
                <a:ea typeface="+mn-ea"/>
                <a:cs typeface="+mn-cs"/>
              </a:rPr>
              <a:t>Poederblussers zijn relatief goedkoop. </a:t>
            </a:r>
          </a:p>
          <a:p>
            <a:r>
              <a:rPr lang="nl-NL" sz="1200" kern="1200" dirty="0" smtClean="0">
                <a:solidFill>
                  <a:schemeClr val="tx1"/>
                </a:solidFill>
                <a:effectLst/>
                <a:latin typeface="+mn-lt"/>
                <a:ea typeface="+mn-ea"/>
                <a:cs typeface="+mn-cs"/>
              </a:rPr>
              <a:t>Nadelen:</a:t>
            </a:r>
          </a:p>
          <a:p>
            <a:pPr lvl="0"/>
            <a:r>
              <a:rPr lang="nl-NL" sz="1200" kern="1200" dirty="0" smtClean="0">
                <a:solidFill>
                  <a:schemeClr val="tx1"/>
                </a:solidFill>
                <a:effectLst/>
                <a:latin typeface="+mn-lt"/>
                <a:ea typeface="+mn-ea"/>
                <a:cs typeface="+mn-cs"/>
              </a:rPr>
              <a:t>Het poeder kan gaan klonteren. Dit kan voorkomen worden door de blusser af en toe even om te keren; </a:t>
            </a:r>
          </a:p>
          <a:p>
            <a:pPr lvl="0"/>
            <a:r>
              <a:rPr lang="nl-NL" sz="1200" kern="1200" dirty="0" smtClean="0">
                <a:solidFill>
                  <a:schemeClr val="tx1"/>
                </a:solidFill>
                <a:effectLst/>
                <a:latin typeface="+mn-lt"/>
                <a:ea typeface="+mn-ea"/>
                <a:cs typeface="+mn-cs"/>
              </a:rPr>
              <a:t>Het poeder geeft veel schade aan elektronische apparatuur; </a:t>
            </a:r>
          </a:p>
          <a:p>
            <a:pPr lvl="0"/>
            <a:r>
              <a:rPr lang="nl-NL" sz="1200" kern="1200" dirty="0" smtClean="0">
                <a:solidFill>
                  <a:schemeClr val="tx1"/>
                </a:solidFill>
                <a:effectLst/>
                <a:latin typeface="+mn-lt"/>
                <a:ea typeface="+mn-ea"/>
                <a:cs typeface="+mn-cs"/>
              </a:rPr>
              <a:t>Het poeder is moeilijk op te ruimen. Hiervoor kan het beste een industriële stofzuiger gebruikt worden. Gebruik vooral geen water! </a:t>
            </a:r>
          </a:p>
          <a:p>
            <a:r>
              <a:rPr lang="nl-NL" sz="1200" kern="1200" dirty="0" smtClean="0">
                <a:solidFill>
                  <a:schemeClr val="tx1"/>
                </a:solidFill>
                <a:effectLst/>
                <a:latin typeface="+mn-lt"/>
                <a:ea typeface="+mn-ea"/>
                <a:cs typeface="+mn-cs"/>
              </a:rPr>
              <a:t> </a:t>
            </a:r>
          </a:p>
          <a:p>
            <a:r>
              <a:rPr lang="nl-NL" sz="1200" kern="1200" dirty="0" smtClean="0">
                <a:solidFill>
                  <a:schemeClr val="tx1"/>
                </a:solidFill>
                <a:effectLst/>
                <a:latin typeface="+mn-lt"/>
                <a:ea typeface="+mn-ea"/>
                <a:cs typeface="+mn-cs"/>
              </a:rPr>
              <a:t>Kooldioxideblussers</a:t>
            </a:r>
            <a:r>
              <a:rPr lang="nl-NL" sz="1200" u="sng" kern="1200" dirty="0" smtClean="0">
                <a:solidFill>
                  <a:schemeClr val="tx1"/>
                </a:solidFill>
                <a:effectLst/>
                <a:latin typeface="+mn-lt"/>
                <a:ea typeface="+mn-ea"/>
                <a:cs typeface="+mn-cs"/>
              </a:rPr>
              <a:t/>
            </a:r>
            <a:br>
              <a:rPr lang="nl-NL" sz="1200" u="sng"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Deze blussers kunnen gebruikt worden voor elektriciteitsbranden. Deze blussers zijn te herkennen aan de zwarte koker aan het einde van de slang. Deze blusser is minder geschikt voor huis-, tuin- en keukengebruik. Het uiteinde van de koker wordt zeer koud ( -80°C), waardoor derdegraads brandwonden opgelopen kunnen worden. Houd de blusser altijd aan het handvat vast.</a:t>
            </a:r>
          </a:p>
          <a:p>
            <a:r>
              <a:rPr lang="nl-NL" sz="1200" kern="1200" dirty="0" smtClean="0">
                <a:solidFill>
                  <a:schemeClr val="tx1"/>
                </a:solidFill>
                <a:effectLst/>
                <a:latin typeface="+mn-lt"/>
                <a:ea typeface="+mn-ea"/>
                <a:cs typeface="+mn-cs"/>
              </a:rPr>
              <a:t>Voordeel:</a:t>
            </a:r>
          </a:p>
          <a:p>
            <a:pPr lvl="0"/>
            <a:r>
              <a:rPr lang="nl-NL" sz="1200" kern="1200" dirty="0" smtClean="0">
                <a:solidFill>
                  <a:schemeClr val="tx1"/>
                </a:solidFill>
                <a:effectLst/>
                <a:latin typeface="+mn-lt"/>
                <a:ea typeface="+mn-ea"/>
                <a:cs typeface="+mn-cs"/>
              </a:rPr>
              <a:t>Het laat geen reststoffen achter en is daarom geschikt voor het blussen van elektronische apparatuur. </a:t>
            </a:r>
          </a:p>
          <a:p>
            <a:r>
              <a:rPr lang="nl-NL" sz="1200" kern="1200" dirty="0" smtClean="0">
                <a:solidFill>
                  <a:schemeClr val="tx1"/>
                </a:solidFill>
                <a:effectLst/>
                <a:latin typeface="+mn-lt"/>
                <a:ea typeface="+mn-ea"/>
                <a:cs typeface="+mn-cs"/>
              </a:rPr>
              <a:t>Nadeel:</a:t>
            </a:r>
          </a:p>
          <a:p>
            <a:r>
              <a:rPr lang="nl-NL" sz="1200" kern="1200" dirty="0" smtClean="0">
                <a:solidFill>
                  <a:schemeClr val="tx1"/>
                </a:solidFill>
                <a:effectLst/>
                <a:latin typeface="+mn-lt"/>
                <a:ea typeface="+mn-ea"/>
                <a:cs typeface="+mn-cs"/>
              </a:rPr>
              <a:t>Vooral in een kleine ruimte zorgt de blusser voor verstikkingsgevaar, omdat de CO2 de zuurstof verdrijft. </a:t>
            </a:r>
            <a:br>
              <a:rPr lang="nl-NL" sz="1200" kern="1200" dirty="0" smtClean="0">
                <a:solidFill>
                  <a:schemeClr val="tx1"/>
                </a:solidFill>
                <a:effectLst/>
                <a:latin typeface="+mn-lt"/>
                <a:ea typeface="+mn-ea"/>
                <a:cs typeface="+mn-cs"/>
              </a:rPr>
            </a:br>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29</a:t>
            </a:fld>
            <a:endParaRPr lang="nl-NL"/>
          </a:p>
        </p:txBody>
      </p:sp>
    </p:spTree>
    <p:extLst>
      <p:ext uri="{BB962C8B-B14F-4D97-AF65-F5344CB8AC3E}">
        <p14:creationId xmlns:p14="http://schemas.microsoft.com/office/powerpoint/2010/main" val="2676781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smtClean="0">
                <a:solidFill>
                  <a:schemeClr val="tx1"/>
                </a:solidFill>
                <a:effectLst/>
                <a:latin typeface="+mn-lt"/>
                <a:ea typeface="+mn-ea"/>
                <a:cs typeface="+mn-cs"/>
              </a:rPr>
              <a:t>Blusdeken </a:t>
            </a:r>
            <a:br>
              <a:rPr lang="nl-NL" sz="1200" b="1"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Een blusdeken is een deken van moeilijk brandbaar materiaal. Het is een handig blusmiddel als iemands kleren in brand staan en bij brand in een televisietoestel of bijvoorbeeld een brandende prullenbak.</a:t>
            </a:r>
          </a:p>
          <a:p>
            <a:r>
              <a:rPr lang="nl-NL" sz="1200" b="0" kern="1200" dirty="0" smtClean="0">
                <a:solidFill>
                  <a:schemeClr val="tx1"/>
                </a:solidFill>
                <a:effectLst/>
                <a:latin typeface="+mn-lt"/>
                <a:ea typeface="+mn-ea"/>
                <a:cs typeface="+mn-cs"/>
              </a:rPr>
              <a:t>Het gebruik van een blusdeken:</a:t>
            </a:r>
            <a:endParaRPr lang="nl-NL" sz="1200" b="1" kern="1200" dirty="0" smtClean="0">
              <a:solidFill>
                <a:schemeClr val="tx1"/>
              </a:solidFill>
              <a:effectLst/>
              <a:latin typeface="+mn-lt"/>
              <a:ea typeface="+mn-ea"/>
              <a:cs typeface="+mn-cs"/>
            </a:endParaRPr>
          </a:p>
          <a:p>
            <a:pPr lvl="0"/>
            <a:r>
              <a:rPr lang="nl-NL" sz="1200" kern="1200" dirty="0" smtClean="0">
                <a:solidFill>
                  <a:schemeClr val="tx1"/>
                </a:solidFill>
                <a:effectLst/>
                <a:latin typeface="+mn-lt"/>
                <a:ea typeface="+mn-ea"/>
                <a:cs typeface="+mn-cs"/>
              </a:rPr>
              <a:t>Wikkel de deken rond de handen; </a:t>
            </a:r>
          </a:p>
          <a:p>
            <a:pPr lvl="0"/>
            <a:r>
              <a:rPr lang="nl-NL" sz="1200" kern="1200" dirty="0" smtClean="0">
                <a:solidFill>
                  <a:schemeClr val="tx1"/>
                </a:solidFill>
                <a:effectLst/>
                <a:latin typeface="+mn-lt"/>
                <a:ea typeface="+mn-ea"/>
                <a:cs typeface="+mn-cs"/>
              </a:rPr>
              <a:t>Leg hem op de brandhaard of wikkel hem om het slachtoffer; </a:t>
            </a:r>
          </a:p>
          <a:p>
            <a:pPr lvl="0"/>
            <a:r>
              <a:rPr lang="nl-NL" sz="1200" kern="1200" dirty="0" smtClean="0">
                <a:solidFill>
                  <a:schemeClr val="tx1"/>
                </a:solidFill>
                <a:effectLst/>
                <a:latin typeface="+mn-lt"/>
                <a:ea typeface="+mn-ea"/>
                <a:cs typeface="+mn-cs"/>
              </a:rPr>
              <a:t>Trek de deken goed dicht bij de hals van het slachtoffer, zodat rook en vlammen niet bij het gezicht kunnen komen;</a:t>
            </a:r>
          </a:p>
          <a:p>
            <a:pPr lvl="0"/>
            <a:r>
              <a:rPr lang="nl-NL" sz="1200" kern="1200" dirty="0" smtClean="0">
                <a:solidFill>
                  <a:schemeClr val="tx1"/>
                </a:solidFill>
                <a:effectLst/>
                <a:latin typeface="+mn-lt"/>
                <a:ea typeface="+mn-ea"/>
                <a:cs typeface="+mn-cs"/>
              </a:rPr>
              <a:t>Gooi de deken na gebruik weg. </a:t>
            </a:r>
            <a:br>
              <a:rPr lang="nl-NL" sz="1200" kern="1200" dirty="0" smtClean="0">
                <a:solidFill>
                  <a:schemeClr val="tx1"/>
                </a:solidFill>
                <a:effectLst/>
                <a:latin typeface="+mn-lt"/>
                <a:ea typeface="+mn-ea"/>
                <a:cs typeface="+mn-cs"/>
              </a:rPr>
            </a:b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30</a:t>
            </a:fld>
            <a:endParaRPr lang="nl-NL"/>
          </a:p>
        </p:txBody>
      </p:sp>
    </p:spTree>
    <p:extLst>
      <p:ext uri="{BB962C8B-B14F-4D97-AF65-F5344CB8AC3E}">
        <p14:creationId xmlns:p14="http://schemas.microsoft.com/office/powerpoint/2010/main" val="2676781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smtClean="0">
                <a:solidFill>
                  <a:schemeClr val="tx1"/>
                </a:solidFill>
                <a:effectLst/>
                <a:latin typeface="+mn-lt"/>
                <a:ea typeface="+mn-ea"/>
                <a:cs typeface="+mn-cs"/>
              </a:rPr>
              <a:t>LET OP: Gebruik geen blusdekens voor blussen van olie- en vetbranden</a:t>
            </a:r>
            <a:br>
              <a:rPr lang="nl-NL" sz="1200" b="1"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Uit steekproefsgewijs onderzoek van de Nederlandse Voedsel en Warenautoriteit blijkt dat 4 van de 12 door hen onderzochte blusdekens vlam vat bij het blussen van een olie- of vetbrand. Ook laat de steekproef zien dat veel van de onderzochte blusdekens zoveel tekortkomingen hebben dat 8 van de 12 niet functioneren. </a:t>
            </a:r>
          </a:p>
          <a:p>
            <a:r>
              <a:rPr lang="nl-NL" sz="1200" kern="1200" dirty="0" smtClean="0">
                <a:solidFill>
                  <a:schemeClr val="tx1"/>
                </a:solidFill>
                <a:effectLst/>
                <a:latin typeface="+mn-lt"/>
                <a:ea typeface="+mn-ea"/>
                <a:cs typeface="+mn-cs"/>
              </a:rPr>
              <a:t>De brandweer, het Instituut Fysieke Veiligheid en de Brandwondenstichting, adviseren consumenten daarom om olie en vetbranden in de keuken te doven met een passende (pan)deksel. Andere branden (anders dan olie en vetbranden) tot de grootte van een voetbal kunnen gedoofd worden met een blusdeken.</a:t>
            </a:r>
          </a:p>
          <a:p>
            <a:r>
              <a:rPr lang="nl-NL" sz="1200" kern="1200" dirty="0" smtClean="0">
                <a:solidFill>
                  <a:schemeClr val="tx1"/>
                </a:solidFill>
                <a:effectLst/>
                <a:latin typeface="+mn-lt"/>
                <a:ea typeface="+mn-ea"/>
                <a:cs typeface="+mn-cs"/>
              </a:rPr>
              <a:t> </a:t>
            </a: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31</a:t>
            </a:fld>
            <a:endParaRPr lang="nl-NL"/>
          </a:p>
        </p:txBody>
      </p:sp>
    </p:spTree>
    <p:extLst>
      <p:ext uri="{BB962C8B-B14F-4D97-AF65-F5344CB8AC3E}">
        <p14:creationId xmlns:p14="http://schemas.microsoft.com/office/powerpoint/2010/main" val="2676781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smtClean="0">
                <a:solidFill>
                  <a:schemeClr val="tx1"/>
                </a:solidFill>
                <a:effectLst/>
                <a:latin typeface="+mn-lt"/>
                <a:ea typeface="+mn-ea"/>
                <a:cs typeface="+mn-cs"/>
              </a:rPr>
              <a:t>Koolmonoxide </a:t>
            </a:r>
            <a:endParaRPr lang="nl-NL" sz="1200"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Koolstofmonoxide is de stille sluipmoordenaar. Er vallen jaarlijks enkele doden door koolstofmonoxidevergiftiging. Het is een geurloos en kleurloos gas, waarbij een lage concentratie al dodelijk kan zijn.</a:t>
            </a:r>
          </a:p>
          <a:p>
            <a:r>
              <a:rPr lang="nl-NL" sz="1200" kern="1200" dirty="0" smtClean="0">
                <a:solidFill>
                  <a:schemeClr val="tx1"/>
                </a:solidFill>
                <a:effectLst/>
                <a:latin typeface="+mn-lt"/>
                <a:ea typeface="+mn-ea"/>
                <a:cs typeface="+mn-cs"/>
              </a:rPr>
              <a:t>Over de plaats van de koolstofmonoxidemelder en de ophanghoogte is veel te doen binnen Brandweer Nederland. Er is geen eenduidig advies, maar het verstandigste is om de instructie van de fabrikant aan te houden. </a:t>
            </a:r>
            <a:br>
              <a:rPr lang="nl-NL" sz="1200"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
            </a:r>
            <a:br>
              <a:rPr lang="nl-NL" sz="1200"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In de onderstaande tekst de adviezen van Brandweer Nederland:</a:t>
            </a:r>
          </a:p>
          <a:p>
            <a:r>
              <a:rPr lang="nl-NL" sz="1200" kern="1200" dirty="0" smtClean="0">
                <a:solidFill>
                  <a:schemeClr val="tx1"/>
                </a:solidFill>
                <a:effectLst/>
                <a:latin typeface="+mn-lt"/>
                <a:ea typeface="+mn-ea"/>
                <a:cs typeface="+mn-cs"/>
              </a:rPr>
              <a:t>Waar moet een koolmonoxidemelder geplaatst worden? </a:t>
            </a:r>
          </a:p>
          <a:p>
            <a:r>
              <a:rPr lang="nl-NL" sz="1200" kern="1200" dirty="0" smtClean="0">
                <a:solidFill>
                  <a:schemeClr val="tx1"/>
                </a:solidFill>
                <a:effectLst/>
                <a:latin typeface="+mn-lt"/>
                <a:ea typeface="+mn-ea"/>
                <a:cs typeface="+mn-cs"/>
              </a:rPr>
              <a:t>In de gebruikershandleiding staat aangegeven waar een koolmonoxidemelder geplaatst dient te worden. Koolmonoxide vormt zich bij onvolledige verbranding in het gastoestel en vermengt zich met de overige verbrandingsgassen. De dichtheid van de verbrandingsgassen is lager dan de dichtheid van lucht. De verbrandingsgassen zullen dus te samen met koolmonoxide de neiging hebben om te stijgen. Bij onvoldoende ventilatie wordt de ruimte vanaf het plafond naar beneden gevuld. </a:t>
            </a:r>
          </a:p>
          <a:p>
            <a:r>
              <a:rPr lang="nl-NL" sz="1200" kern="1200" dirty="0" smtClean="0">
                <a:solidFill>
                  <a:schemeClr val="tx1"/>
                </a:solidFill>
                <a:effectLst/>
                <a:latin typeface="+mn-lt"/>
                <a:ea typeface="+mn-ea"/>
                <a:cs typeface="+mn-cs"/>
              </a:rPr>
              <a:t> </a:t>
            </a:r>
          </a:p>
          <a:p>
            <a:r>
              <a:rPr lang="nl-NL" sz="1200" kern="1200" dirty="0" smtClean="0">
                <a:solidFill>
                  <a:schemeClr val="tx1"/>
                </a:solidFill>
                <a:effectLst/>
                <a:latin typeface="+mn-lt"/>
                <a:ea typeface="+mn-ea"/>
                <a:cs typeface="+mn-cs"/>
              </a:rPr>
              <a:t>Advies</a:t>
            </a:r>
          </a:p>
          <a:p>
            <a:r>
              <a:rPr lang="nl-NL" sz="1200" kern="1200" dirty="0" smtClean="0">
                <a:solidFill>
                  <a:schemeClr val="tx1"/>
                </a:solidFill>
                <a:effectLst/>
                <a:latin typeface="+mn-lt"/>
                <a:ea typeface="+mn-ea"/>
                <a:cs typeface="+mn-cs"/>
              </a:rPr>
              <a:t>Plaats de koolmonoxidemelder in de (leef)ruimte waarin een (open)verbrandingstoestel staat. Bijvoorbeeld de kamer waar een gaskachel staat, een keuken met een geiser of een zolder waar de cv opstelling staat. Plaats de koolmonoxidemelder conform de bij het apparaat meegeleverde installatie instructie. Neem daarbij notie van het volgende advies: </a:t>
            </a:r>
          </a:p>
          <a:p>
            <a:r>
              <a:rPr lang="nl-NL" sz="1200" i="1" kern="1200" dirty="0" smtClean="0">
                <a:solidFill>
                  <a:schemeClr val="tx1"/>
                </a:solidFill>
                <a:effectLst/>
                <a:latin typeface="+mn-lt"/>
                <a:ea typeface="+mn-ea"/>
                <a:cs typeface="+mn-cs"/>
              </a:rPr>
              <a:t> </a:t>
            </a:r>
            <a:endParaRPr lang="nl-NL" sz="1200"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Bevestiging aan de muur </a:t>
            </a:r>
          </a:p>
          <a:p>
            <a:r>
              <a:rPr lang="nl-NL" sz="1200" kern="1200" dirty="0" smtClean="0">
                <a:solidFill>
                  <a:schemeClr val="tx1"/>
                </a:solidFill>
                <a:effectLst/>
                <a:latin typeface="+mn-lt"/>
                <a:ea typeface="+mn-ea"/>
                <a:cs typeface="+mn-cs"/>
              </a:rPr>
              <a:t>Indien u de koolmonoxidemelder aan de muur plaatst, bevestig deze dan hoog aan de muur op een horizontale afstand vanaf 1 tot maximaal 2 meter van het verbrandingstoestel. Zorg dat de koolmonoxidemelder geplaatst wordt op maximaal 15 centimeter gerekend vanaf het plafond. </a:t>
            </a:r>
          </a:p>
          <a:p>
            <a:r>
              <a:rPr lang="nl-NL" sz="1200" kern="1200" dirty="0" smtClean="0">
                <a:solidFill>
                  <a:schemeClr val="tx1"/>
                </a:solidFill>
                <a:effectLst/>
                <a:latin typeface="+mn-lt"/>
                <a:ea typeface="+mn-ea"/>
                <a:cs typeface="+mn-cs"/>
              </a:rPr>
              <a:t>Zorg er ook voor dat de melder altijd hoger is geplaatst dan de deurpost of het raamkozijn. </a:t>
            </a:r>
          </a:p>
          <a:p>
            <a:r>
              <a:rPr lang="nl-NL" sz="1200" i="1" kern="1200" dirty="0" smtClean="0">
                <a:solidFill>
                  <a:schemeClr val="tx1"/>
                </a:solidFill>
                <a:effectLst/>
                <a:latin typeface="+mn-lt"/>
                <a:ea typeface="+mn-ea"/>
                <a:cs typeface="+mn-cs"/>
              </a:rPr>
              <a:t> </a:t>
            </a:r>
            <a:endParaRPr lang="nl-NL" sz="1200"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Bevestiging aan het plafond </a:t>
            </a:r>
          </a:p>
          <a:p>
            <a:r>
              <a:rPr lang="nl-NL" sz="1200" kern="1200" dirty="0" smtClean="0">
                <a:solidFill>
                  <a:schemeClr val="tx1"/>
                </a:solidFill>
                <a:effectLst/>
                <a:latin typeface="+mn-lt"/>
                <a:ea typeface="+mn-ea"/>
                <a:cs typeface="+mn-cs"/>
              </a:rPr>
              <a:t>Indien u de koolmonoxidemelder aan het plafond plaatst, doe dit dan op een afstand vanaf 1 tot maximaal 2 meter van het verbrandingstoestel. Zorg dat de koolmonoxidemelder tenminste 30 centimeter vanaf de muur geplaatst wordt.</a:t>
            </a:r>
            <a:br>
              <a:rPr lang="nl-NL" sz="1200" kern="1200" dirty="0" smtClean="0">
                <a:solidFill>
                  <a:schemeClr val="tx1"/>
                </a:solidFill>
                <a:effectLst/>
                <a:latin typeface="+mn-lt"/>
                <a:ea typeface="+mn-ea"/>
                <a:cs typeface="+mn-cs"/>
              </a:rPr>
            </a:br>
            <a:endParaRPr lang="nl-NL" sz="1200"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Waar moet ik op letten als ik een CO-melder koop? </a:t>
            </a:r>
          </a:p>
          <a:p>
            <a:r>
              <a:rPr lang="nl-NL" sz="1200" kern="1200" dirty="0" smtClean="0">
                <a:solidFill>
                  <a:schemeClr val="tx1"/>
                </a:solidFill>
                <a:effectLst/>
                <a:latin typeface="+mn-lt"/>
                <a:ea typeface="+mn-ea"/>
                <a:cs typeface="+mn-cs"/>
              </a:rPr>
              <a:t>Een koolmonoxidemelder draagt de norm BS EN 50291op de verpakking, omdat deze aan deze technische norm dient te voldoen. Let bij aanschaf van een koolmonoxidemelder dat deze melder 5 tot 10 jaar lang meegaat. Ook staat in de gebruiksaanwijzing de norm BS EN 52092 vermeld. Dit betreffen de installatievoorschriften. </a:t>
            </a:r>
          </a:p>
          <a:p>
            <a:r>
              <a:rPr lang="nl-NL" sz="1200" kern="1200" dirty="0" smtClean="0">
                <a:solidFill>
                  <a:schemeClr val="tx1"/>
                </a:solidFill>
                <a:effectLst/>
                <a:latin typeface="+mn-lt"/>
                <a:ea typeface="+mn-ea"/>
                <a:cs typeface="+mn-cs"/>
              </a:rPr>
              <a:t>Kies niet voor een combimelder waarbij een rookmelder en een koolmonoxidemelder in één apparaat zijn gevoegd. De reden voor dit advies is gebaseerd op het feit dat een koolmonoxidemelder op een andere locatie geplaatst dient te worden dan een rookmelder. Kies ervoor om zowel aparte rookmelders te plaatsen én aparte koolmonoxidemelders, conform de daarbij meegeleverde installatievoorschriften.</a:t>
            </a:r>
          </a:p>
          <a:p>
            <a:r>
              <a:rPr lang="nl-NL" sz="1200" kern="1200" dirty="0" smtClean="0">
                <a:solidFill>
                  <a:schemeClr val="tx1"/>
                </a:solidFill>
                <a:effectLst/>
                <a:latin typeface="+mn-lt"/>
                <a:ea typeface="+mn-ea"/>
                <a:cs typeface="+mn-cs"/>
              </a:rPr>
              <a:t> </a:t>
            </a:r>
          </a:p>
          <a:p>
            <a:r>
              <a:rPr lang="nl-NL" sz="1200" kern="1200" dirty="0" smtClean="0">
                <a:solidFill>
                  <a:schemeClr val="tx1"/>
                </a:solidFill>
                <a:effectLst/>
                <a:latin typeface="+mn-lt"/>
                <a:ea typeface="+mn-ea"/>
                <a:cs typeface="+mn-cs"/>
              </a:rPr>
              <a:t> </a:t>
            </a:r>
          </a:p>
          <a:p>
            <a:r>
              <a:rPr lang="nl-NL" sz="1200" kern="1200" dirty="0" smtClean="0">
                <a:solidFill>
                  <a:schemeClr val="tx1"/>
                </a:solidFill>
                <a:effectLst/>
                <a:latin typeface="+mn-lt"/>
                <a:ea typeface="+mn-ea"/>
                <a:cs typeface="+mn-cs"/>
              </a:rPr>
              <a:t>Brandweer Nederland adviseert om geen combimelder aan te schaffen omwille van 2 redenen:</a:t>
            </a:r>
          </a:p>
          <a:p>
            <a:pPr lvl="0"/>
            <a:r>
              <a:rPr lang="nl-NL" sz="1200" kern="1200" dirty="0" smtClean="0">
                <a:solidFill>
                  <a:schemeClr val="tx1"/>
                </a:solidFill>
                <a:effectLst/>
                <a:latin typeface="+mn-lt"/>
                <a:ea typeface="+mn-ea"/>
                <a:cs typeface="+mn-cs"/>
              </a:rPr>
              <a:t>De werking van een rookmelder is totaal anders dan die van een CO-melder. Daarom gelden voor de melders ook verschillende specificaties met betrekking tot de plaatsing van de melder. Het is maar een kleine kans dat de plaatsing met elkaar zou overeenkomen.</a:t>
            </a:r>
          </a:p>
          <a:p>
            <a:pPr lvl="0"/>
            <a:r>
              <a:rPr lang="nl-NL" sz="1200" kern="1200" dirty="0" smtClean="0">
                <a:solidFill>
                  <a:schemeClr val="tx1"/>
                </a:solidFill>
                <a:effectLst/>
                <a:latin typeface="+mn-lt"/>
                <a:ea typeface="+mn-ea"/>
                <a:cs typeface="+mn-cs"/>
              </a:rPr>
              <a:t>De levensduur van een CO-melder kan verschillen van die van een rookmelder. In het technisch document hebben wij 5 tot 10 jaar genoemd, terwijl er ook melders zijn waar essentiële onderdelen van de melder al na 2 jaar vervangen moeten worden. Het zou dus zo maar kunnen dat het rookmeldergedeelte nog werkt en het CO-melder deel niet meer.</a:t>
            </a:r>
          </a:p>
          <a:p>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32</a:t>
            </a:fld>
            <a:endParaRPr lang="nl-NL"/>
          </a:p>
        </p:txBody>
      </p:sp>
    </p:spTree>
    <p:extLst>
      <p:ext uri="{BB962C8B-B14F-4D97-AF65-F5344CB8AC3E}">
        <p14:creationId xmlns:p14="http://schemas.microsoft.com/office/powerpoint/2010/main" val="2759523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smtClean="0">
                <a:solidFill>
                  <a:schemeClr val="tx1"/>
                </a:solidFill>
                <a:effectLst/>
                <a:latin typeface="+mn-lt"/>
                <a:ea typeface="+mn-ea"/>
                <a:cs typeface="+mn-cs"/>
              </a:rPr>
              <a:t>1-1-2 bellen</a:t>
            </a:r>
            <a:endParaRPr lang="nl-NL" sz="1200"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Het alarmnummer 1-1-2 kan altijd gebeld worden wanneer er iets ernstigs aan de hand is. Dus niet alleen bij brand, maar ook bijvoorbeeld bij een verkeersongeluk. Voor ouderen is het vaak een drempel om 1-1-2 te bellen. Zij doen dit relatief laat.</a:t>
            </a:r>
          </a:p>
          <a:p>
            <a:r>
              <a:rPr lang="nl-NL" sz="1200" kern="1200" dirty="0" smtClean="0">
                <a:solidFill>
                  <a:schemeClr val="tx1"/>
                </a:solidFill>
                <a:effectLst/>
                <a:latin typeface="+mn-lt"/>
                <a:ea typeface="+mn-ea"/>
                <a:cs typeface="+mn-cs"/>
              </a:rPr>
              <a:t>Bij 1-1-2 willen ze altijd het volgende weten:</a:t>
            </a:r>
          </a:p>
          <a:p>
            <a:pPr lvl="0"/>
            <a:r>
              <a:rPr lang="nl-NL" sz="1200" kern="1200" dirty="0" smtClean="0">
                <a:solidFill>
                  <a:schemeClr val="tx1"/>
                </a:solidFill>
                <a:effectLst/>
                <a:latin typeface="+mn-lt"/>
                <a:ea typeface="+mn-ea"/>
                <a:cs typeface="+mn-cs"/>
              </a:rPr>
              <a:t>naam;</a:t>
            </a:r>
          </a:p>
          <a:p>
            <a:pPr lvl="0"/>
            <a:r>
              <a:rPr lang="nl-NL" sz="1200" kern="1200" dirty="0" smtClean="0">
                <a:solidFill>
                  <a:schemeClr val="tx1"/>
                </a:solidFill>
                <a:effectLst/>
                <a:latin typeface="+mn-lt"/>
                <a:ea typeface="+mn-ea"/>
                <a:cs typeface="+mn-cs"/>
              </a:rPr>
              <a:t>wat er gebeurd is;  </a:t>
            </a:r>
          </a:p>
          <a:p>
            <a:pPr lvl="0"/>
            <a:r>
              <a:rPr lang="nl-NL" sz="1200" kern="1200" dirty="0" smtClean="0">
                <a:solidFill>
                  <a:schemeClr val="tx1"/>
                </a:solidFill>
                <a:effectLst/>
                <a:latin typeface="+mn-lt"/>
                <a:ea typeface="+mn-ea"/>
                <a:cs typeface="+mn-cs"/>
              </a:rPr>
              <a:t>waar het gebeurd is; </a:t>
            </a:r>
          </a:p>
          <a:p>
            <a:pPr lvl="0"/>
            <a:r>
              <a:rPr lang="nl-NL" sz="1200" kern="1200" dirty="0" smtClean="0">
                <a:solidFill>
                  <a:schemeClr val="tx1"/>
                </a:solidFill>
                <a:effectLst/>
                <a:latin typeface="+mn-lt"/>
                <a:ea typeface="+mn-ea"/>
                <a:cs typeface="+mn-cs"/>
              </a:rPr>
              <a:t>en of er slachtoffers zijn.</a:t>
            </a:r>
            <a:br>
              <a:rPr lang="nl-NL" sz="1200" kern="1200" dirty="0" smtClean="0">
                <a:solidFill>
                  <a:schemeClr val="tx1"/>
                </a:solidFill>
                <a:effectLst/>
                <a:latin typeface="+mn-lt"/>
                <a:ea typeface="+mn-ea"/>
                <a:cs typeface="+mn-cs"/>
              </a:rPr>
            </a:br>
            <a:endParaRPr lang="nl-NL" sz="1200"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Wanneer men 1-1-2 belt, wordt er verbonden met de alarmcentrale. Deze centrale werkt voor alle hulpdiensten. Dus niet alleen voor de brandweer, maar ook voor de ambulance en de politie. Het is van belang dat thuiswonende senioren dit weten: zij moeten duidelijk aangeven wie ze nodig hebben. </a:t>
            </a:r>
          </a:p>
          <a:p>
            <a:r>
              <a:rPr lang="nl-NL" sz="1200" kern="1200" dirty="0" smtClean="0">
                <a:solidFill>
                  <a:schemeClr val="tx1"/>
                </a:solidFill>
                <a:effectLst/>
                <a:latin typeface="+mn-lt"/>
                <a:ea typeface="+mn-ea"/>
                <a:cs typeface="+mn-cs"/>
              </a:rPr>
              <a:t>Hulp krijgen bij storing 1-1-2</a:t>
            </a:r>
          </a:p>
          <a:p>
            <a:pPr lvl="0"/>
            <a:r>
              <a:rPr lang="nl-NL" sz="1200" kern="1200" dirty="0" smtClean="0">
                <a:solidFill>
                  <a:schemeClr val="tx1"/>
                </a:solidFill>
                <a:effectLst/>
                <a:latin typeface="+mn-lt"/>
                <a:ea typeface="+mn-ea"/>
                <a:cs typeface="+mn-cs"/>
              </a:rPr>
              <a:t>Het alarmnummer 1-1-2 is in principe altijd bereikbaar; </a:t>
            </a:r>
          </a:p>
          <a:p>
            <a:pPr lvl="0"/>
            <a:r>
              <a:rPr lang="nl-NL" sz="1200" kern="1200" dirty="0" smtClean="0">
                <a:solidFill>
                  <a:schemeClr val="tx1"/>
                </a:solidFill>
                <a:effectLst/>
                <a:latin typeface="+mn-lt"/>
                <a:ea typeface="+mn-ea"/>
                <a:cs typeface="+mn-cs"/>
              </a:rPr>
              <a:t>Het is niet uit te sluiten dat 1-1-2 soms even niet kunt bereikbaar is, bijvoorbeeld door storing bij de telefoonprovider. </a:t>
            </a:r>
          </a:p>
          <a:p>
            <a:r>
              <a:rPr lang="nl-NL" sz="1200" kern="1200" dirty="0" smtClean="0">
                <a:solidFill>
                  <a:schemeClr val="tx1"/>
                </a:solidFill>
                <a:effectLst/>
                <a:latin typeface="+mn-lt"/>
                <a:ea typeface="+mn-ea"/>
                <a:cs typeface="+mn-cs"/>
              </a:rPr>
              <a:t> </a:t>
            </a:r>
          </a:p>
          <a:p>
            <a:r>
              <a:rPr lang="nl-NL" sz="1200" kern="1200" dirty="0" smtClean="0">
                <a:solidFill>
                  <a:schemeClr val="tx1"/>
                </a:solidFill>
                <a:effectLst/>
                <a:latin typeface="+mn-lt"/>
                <a:ea typeface="+mn-ea"/>
                <a:cs typeface="+mn-cs"/>
              </a:rPr>
              <a:t>Er zijn dan verschillende manieren om de hulpdiensten toch te bereiken:</a:t>
            </a:r>
          </a:p>
          <a:p>
            <a:pPr lvl="0"/>
            <a:r>
              <a:rPr lang="nl-NL" sz="1200" kern="1200" dirty="0" smtClean="0">
                <a:solidFill>
                  <a:schemeClr val="tx1"/>
                </a:solidFill>
                <a:effectLst/>
                <a:latin typeface="+mn-lt"/>
                <a:ea typeface="+mn-ea"/>
                <a:cs typeface="+mn-cs"/>
              </a:rPr>
              <a:t>Bij het in bezit hebben van een vast toestel én een mobiel toestel; wanneer men met het ene toestel geen gehoor krijgt, probeer het dan met het andere toestel; </a:t>
            </a:r>
          </a:p>
          <a:p>
            <a:pPr lvl="0"/>
            <a:r>
              <a:rPr lang="nl-NL" sz="1200" kern="1200" dirty="0" smtClean="0">
                <a:solidFill>
                  <a:schemeClr val="tx1"/>
                </a:solidFill>
                <a:effectLst/>
                <a:latin typeface="+mn-lt"/>
                <a:ea typeface="+mn-ea"/>
                <a:cs typeface="+mn-cs"/>
              </a:rPr>
              <a:t>Bel de huisarts of huisartsenpost als er een medische noodsituatie is;</a:t>
            </a:r>
          </a:p>
          <a:p>
            <a:pPr lvl="0"/>
            <a:r>
              <a:rPr lang="nl-NL" sz="1200" kern="1200" dirty="0" smtClean="0">
                <a:solidFill>
                  <a:schemeClr val="tx1"/>
                </a:solidFill>
                <a:effectLst/>
                <a:latin typeface="+mn-lt"/>
                <a:ea typeface="+mn-ea"/>
                <a:cs typeface="+mn-cs"/>
              </a:rPr>
              <a:t>Blijf bij het slachtoffer en vraag altijd aan buren of omstanders om te helpen en te bellen;</a:t>
            </a:r>
          </a:p>
          <a:p>
            <a:pPr lvl="0"/>
            <a:r>
              <a:rPr lang="nl-NL" sz="1200" kern="1200" dirty="0" smtClean="0">
                <a:solidFill>
                  <a:schemeClr val="tx1"/>
                </a:solidFill>
                <a:effectLst/>
                <a:latin typeface="+mn-lt"/>
                <a:ea typeface="+mn-ea"/>
                <a:cs typeface="+mn-cs"/>
              </a:rPr>
              <a:t>Als alle telefoonvoorzieningen zijn uitgevallen, ga dan naar de dichtstbijzijnde hulpdienst.</a:t>
            </a:r>
          </a:p>
          <a:p>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33</a:t>
            </a:fld>
            <a:endParaRPr lang="nl-NL"/>
          </a:p>
        </p:txBody>
      </p:sp>
    </p:spTree>
    <p:extLst>
      <p:ext uri="{BB962C8B-B14F-4D97-AF65-F5344CB8AC3E}">
        <p14:creationId xmlns:p14="http://schemas.microsoft.com/office/powerpoint/2010/main" val="3255698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kern="1200" dirty="0" smtClean="0">
                <a:solidFill>
                  <a:schemeClr val="tx1"/>
                </a:solidFill>
                <a:effectLst/>
                <a:latin typeface="+mn-lt"/>
                <a:ea typeface="+mn-ea"/>
                <a:cs typeface="+mn-cs"/>
              </a:rPr>
              <a:t>Er is brand in de buurt, wat nu?</a:t>
            </a:r>
            <a:endParaRPr lang="nl-NL" sz="1200" b="1"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De wind kan de rook verspreiden, zodat rook zicht- en ruikbaar is in en rondom de woning. Burgers moeten ervoor zorgen dat zij geen rook inademen. Ga naar binnen, sluit ramen en deuren en schakel als het kan het ventilatiesysteem uit. Help mensen in de omgeving om ook uit de rook te blijven.</a:t>
            </a:r>
          </a:p>
          <a:p>
            <a:r>
              <a:rPr lang="nl-NL" sz="1200" kern="1200" dirty="0" smtClean="0">
                <a:solidFill>
                  <a:schemeClr val="tx1"/>
                </a:solidFill>
                <a:effectLst/>
                <a:latin typeface="+mn-lt"/>
                <a:ea typeface="+mn-ea"/>
                <a:cs typeface="+mn-cs"/>
              </a:rPr>
              <a:t> </a:t>
            </a:r>
          </a:p>
          <a:p>
            <a:r>
              <a:rPr lang="nl-NL" sz="1200" b="0" kern="1200" dirty="0" smtClean="0">
                <a:solidFill>
                  <a:schemeClr val="tx1"/>
                </a:solidFill>
                <a:effectLst/>
                <a:latin typeface="+mn-lt"/>
                <a:ea typeface="+mn-ea"/>
                <a:cs typeface="+mn-cs"/>
              </a:rPr>
              <a:t>Is rook schadelijk voor mijn gezondheid?</a:t>
            </a:r>
            <a:endParaRPr lang="nl-NL" sz="1200" b="1"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Veel mensen denken dat rook van een brand waar chemische stoffen bij betrokken zijn, veel gevaarlijker is dan rook van een gewone brand. Een begrijpelijke gedachte, maar toch is het verschil klein. Bij een chemiebrand verdampt een deel van de chemische stoffen aan de rand van het vuur. Maar bij elke brand ontstaan giftige stoffen. In iedere rookwolk zitten giftige stoffen die niet gezond zijn om in te ademen. Schone rook bestaat niet. Probeer daarom altijd zo weinig mogelijk rook in te ademen.</a:t>
            </a:r>
          </a:p>
          <a:p>
            <a:r>
              <a:rPr lang="nl-NL" sz="1200" kern="1200" dirty="0" smtClean="0">
                <a:solidFill>
                  <a:schemeClr val="tx1"/>
                </a:solidFill>
                <a:effectLst/>
                <a:latin typeface="+mn-lt"/>
                <a:ea typeface="+mn-ea"/>
                <a:cs typeface="+mn-cs"/>
              </a:rPr>
              <a:t> </a:t>
            </a:r>
          </a:p>
          <a:p>
            <a:r>
              <a:rPr lang="nl-NL" sz="1200" b="0" kern="1200" dirty="0" smtClean="0">
                <a:solidFill>
                  <a:schemeClr val="tx1"/>
                </a:solidFill>
                <a:effectLst/>
                <a:latin typeface="+mn-lt"/>
                <a:ea typeface="+mn-ea"/>
                <a:cs typeface="+mn-cs"/>
              </a:rPr>
              <a:t>Wat moet ik doen als ik rook heb ingeademd?</a:t>
            </a:r>
            <a:endParaRPr lang="nl-NL" sz="1200" b="1"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Bij een kleine hoeveelheid rook is de kans op (blijvende) gevolgen voor de gezondheid vaak klein. Het lichaam geeft zelf aan of de hoeveelheid rook die ingeademd is, een schadelijk hoeveelheid is. Dit is te merken wanneer men bijvoorbeeld last krijgt van prikkelende ogen, neus en luchtwegen. De ogen kunnen gaan tranen en men gaat hoesten. Hoe meer rook men heeft ingeademd, hoe sneller het lichaam reageert en hoe langer de klachten duren. Bij (blijvende) gezondheidsklachten na het inademen van rook, is het verstandig contact op te nemen met de huisarts.</a:t>
            </a:r>
          </a:p>
          <a:p>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34</a:t>
            </a:fld>
            <a:endParaRPr lang="nl-NL"/>
          </a:p>
        </p:txBody>
      </p:sp>
    </p:spTree>
    <p:extLst>
      <p:ext uri="{BB962C8B-B14F-4D97-AF65-F5344CB8AC3E}">
        <p14:creationId xmlns:p14="http://schemas.microsoft.com/office/powerpoint/2010/main" val="1729526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smtClean="0">
                <a:solidFill>
                  <a:schemeClr val="tx1"/>
                </a:solidFill>
                <a:effectLst/>
                <a:latin typeface="+mn-lt"/>
                <a:ea typeface="+mn-ea"/>
                <a:cs typeface="+mn-cs"/>
              </a:rPr>
              <a:t>Gebruik elektrische apparaten </a:t>
            </a:r>
            <a:endParaRPr lang="nl-NL" sz="1200"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Zo'n zesduizend keer per jaar rukt de brandweer uit voor brand in een woning. Onvoorzichtig gebruik van apparatuur is een van de belangrijkste oorzaken van woningbrand. </a:t>
            </a:r>
          </a:p>
          <a:p>
            <a:r>
              <a:rPr lang="nl-NL" sz="1200" kern="1200" dirty="0" smtClean="0">
                <a:solidFill>
                  <a:schemeClr val="tx1"/>
                </a:solidFill>
                <a:effectLst/>
                <a:latin typeface="+mn-lt"/>
                <a:ea typeface="+mn-ea"/>
                <a:cs typeface="+mn-cs"/>
              </a:rPr>
              <a:t>Bijna alle elektrische apparaten worden warm bij gebruik. Let vooral op apparaten die een ventilator hebben om oververhitting te voorkomen, of waarin lucht wordt aangejaagd. Als de warmte niet goed weg kan door opgehoopt stof, is er brandgevaar. Denk aan wasdrogers, magnetrons, elektrische ovens, mechanische ventilatiesystemen, ventila­torkachels, computers, laserprinters en haarföhns.</a:t>
            </a:r>
          </a:p>
          <a:p>
            <a:r>
              <a:rPr lang="nl-NL" sz="1200" kern="1200" dirty="0" smtClean="0">
                <a:solidFill>
                  <a:schemeClr val="tx1"/>
                </a:solidFill>
                <a:effectLst/>
                <a:latin typeface="+mn-lt"/>
                <a:ea typeface="+mn-ea"/>
                <a:cs typeface="+mn-cs"/>
              </a:rPr>
              <a:t>Alle apparaten zijn veiliger als ze schoongehouden worden. Maar pas op, water kan kortsluiting veroorzaken. Gebruik daarom ook het tv-toestel niet als bijzettafel; zet er geen bloemenvazen of planten op.</a:t>
            </a:r>
          </a:p>
          <a:p>
            <a:r>
              <a:rPr lang="nl-NL" sz="1200" kern="1200" dirty="0" smtClean="0">
                <a:solidFill>
                  <a:schemeClr val="tx1"/>
                </a:solidFill>
                <a:effectLst/>
                <a:latin typeface="+mn-lt"/>
                <a:ea typeface="+mn-ea"/>
                <a:cs typeface="+mn-cs"/>
              </a:rPr>
              <a:t> </a:t>
            </a:r>
          </a:p>
          <a:p>
            <a:r>
              <a:rPr lang="nl-NL" sz="1200" b="0" kern="1200" dirty="0" smtClean="0">
                <a:solidFill>
                  <a:schemeClr val="tx1"/>
                </a:solidFill>
                <a:effectLst/>
                <a:latin typeface="+mn-lt"/>
                <a:ea typeface="+mn-ea"/>
                <a:cs typeface="+mn-cs"/>
              </a:rPr>
              <a:t>Zet apparaten liever uit dan op stand-by</a:t>
            </a:r>
            <a:endParaRPr lang="nl-NL" sz="1200" b="1"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Als een elektrisch apparaat aan staat, worden onderdelen binnenin het apparaat heet. Dat geldt bijvoorbeeld voor de hard drive van de computer of onderdelen van het televisietoestel. Als het apparaat op stand-by (de slaapstand) staat, blijven die onderdelen warm. De warmte kan in combinatie met stof binnenin het toestel brand veroorzaken. </a:t>
            </a:r>
          </a:p>
          <a:p>
            <a:r>
              <a:rPr lang="nl-NL" sz="1200" kern="1200" dirty="0" smtClean="0">
                <a:solidFill>
                  <a:schemeClr val="tx1"/>
                </a:solidFill>
                <a:effectLst/>
                <a:latin typeface="+mn-lt"/>
                <a:ea typeface="+mn-ea"/>
                <a:cs typeface="+mn-cs"/>
              </a:rPr>
              <a:t>Bij moderne televisietoestellen is dit gevaar minder groot, maar ook de plasma- of lcd-televisie kunnen beter helemaal uitgezet worden. Video- en geluidsapparatuur kunnen meestal niet helemaal uitgeschakeld worden, maar bij dit soort apparaten is de kans op brand ook zeer laag.</a:t>
            </a: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35</a:t>
            </a:fld>
            <a:endParaRPr lang="nl-NL"/>
          </a:p>
        </p:txBody>
      </p:sp>
    </p:spTree>
    <p:extLst>
      <p:ext uri="{BB962C8B-B14F-4D97-AF65-F5344CB8AC3E}">
        <p14:creationId xmlns:p14="http://schemas.microsoft.com/office/powerpoint/2010/main" val="1729526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kern="1200" dirty="0" smtClean="0">
                <a:solidFill>
                  <a:schemeClr val="tx1"/>
                </a:solidFill>
                <a:effectLst/>
                <a:latin typeface="+mn-lt"/>
                <a:ea typeface="+mn-ea"/>
                <a:cs typeface="+mn-cs"/>
              </a:rPr>
              <a:t>Sluit elektrische apparaten verstandig aan</a:t>
            </a:r>
            <a:endParaRPr lang="nl-NL" sz="1200" b="1"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Als voor een apparaat een kabelhaspel moet worden gebruikt, rol die dan helemaal uit. Het nog opgerolde snoer in de haspel kan warm worden, en wanneer het isolatiemateriaal smelt, kan kortsluiting en daardoor brand ontstaan. </a:t>
            </a:r>
          </a:p>
          <a:p>
            <a:r>
              <a:rPr lang="nl-NL" sz="1200" kern="1200" dirty="0" smtClean="0">
                <a:solidFill>
                  <a:schemeClr val="tx1"/>
                </a:solidFill>
                <a:effectLst/>
                <a:latin typeface="+mn-lt"/>
                <a:ea typeface="+mn-ea"/>
                <a:cs typeface="+mn-cs"/>
              </a:rPr>
              <a:t>Grote stroomverbruikers zoals elektrische frituurpannen en elektrische kacheltjes, kunnen beter rechtstreeks op een stopcontact dan op een kabelhaspel of stekkerdoos aangesloten worden. Zo kan overbelasting, kortsluiting en de kans op brand voorkomen worden.</a:t>
            </a:r>
          </a:p>
          <a:p>
            <a:r>
              <a:rPr lang="nl-NL" sz="1200" b="1" kern="1200" dirty="0" smtClean="0">
                <a:solidFill>
                  <a:schemeClr val="tx1"/>
                </a:solidFill>
                <a:effectLst/>
                <a:latin typeface="+mn-lt"/>
                <a:ea typeface="+mn-ea"/>
                <a:cs typeface="+mn-cs"/>
              </a:rPr>
              <a:t> </a:t>
            </a:r>
          </a:p>
          <a:p>
            <a:r>
              <a:rPr lang="nl-NL" sz="1200" b="0" kern="1200" dirty="0" smtClean="0">
                <a:solidFill>
                  <a:schemeClr val="tx1"/>
                </a:solidFill>
                <a:effectLst/>
                <a:latin typeface="+mn-lt"/>
                <a:ea typeface="+mn-ea"/>
                <a:cs typeface="+mn-cs"/>
              </a:rPr>
              <a:t>Reinig de filters van de wasdroger</a:t>
            </a:r>
            <a:endParaRPr lang="nl-NL" sz="1200" b="1"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Van alle elektrische apparaten veroorzaken wasdrogers het vaakst brand. Zorg dat de droger niet oververhit kan raken, door de filters en eventueel de luchtafvoerslang te reinigen. Laat eens in de vijf jaar een vakman de hele droger vanbinnen schoonmaken. Tot slot: laat de wasdroger niet draaien als er niemand thuis is.</a:t>
            </a:r>
          </a:p>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36</a:t>
            </a:fld>
            <a:endParaRPr lang="nl-NL"/>
          </a:p>
        </p:txBody>
      </p:sp>
    </p:spTree>
    <p:extLst>
      <p:ext uri="{BB962C8B-B14F-4D97-AF65-F5344CB8AC3E}">
        <p14:creationId xmlns:p14="http://schemas.microsoft.com/office/powerpoint/2010/main" val="1729526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kern="1200" dirty="0" smtClean="0">
                <a:solidFill>
                  <a:schemeClr val="tx1"/>
                </a:solidFill>
                <a:effectLst/>
                <a:latin typeface="+mn-lt"/>
                <a:ea typeface="+mn-ea"/>
                <a:cs typeface="+mn-cs"/>
              </a:rPr>
              <a:t>Geef halogeenverlichting de ruimte</a:t>
            </a:r>
            <a:endParaRPr lang="nl-NL" sz="1200" b="1"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Halogeenspotjes (zelfs met lampjes van 12 volt) kunnen lelijke schroeiplekken veroorzaken. Zet ze daarom niet te dicht bij gordijnen en meubels. Als die langdurig worden verhit, kunnen ze plotseling in </a:t>
            </a:r>
            <a:br>
              <a:rPr lang="nl-NL" sz="1200" kern="1200" dirty="0" smtClean="0">
                <a:solidFill>
                  <a:schemeClr val="tx1"/>
                </a:solidFill>
                <a:effectLst/>
                <a:latin typeface="+mn-lt"/>
                <a:ea typeface="+mn-ea"/>
                <a:cs typeface="+mn-cs"/>
              </a:rPr>
            </a:br>
            <a:r>
              <a:rPr lang="nl-NL" sz="1200" kern="1200" dirty="0" smtClean="0">
                <a:solidFill>
                  <a:schemeClr val="tx1"/>
                </a:solidFill>
                <a:effectLst/>
                <a:latin typeface="+mn-lt"/>
                <a:ea typeface="+mn-ea"/>
                <a:cs typeface="+mn-cs"/>
              </a:rPr>
              <a:t>brand vliegen. Ook wanneer halogeenverlichting ingebouwd wordt in een verlaagd plafond, moet de warmte goed weg kunnen. Er moet dus voldoende ruimte zijn tussen het plafond en het verlaagde plafond. Informeer bij de aanschaf van inbouwspots naar de veiligheid.</a:t>
            </a:r>
          </a:p>
          <a:p>
            <a:r>
              <a:rPr lang="nl-NL" sz="1200" b="1" kern="1200" dirty="0" smtClean="0">
                <a:solidFill>
                  <a:schemeClr val="tx1"/>
                </a:solidFill>
                <a:effectLst/>
                <a:latin typeface="+mn-lt"/>
                <a:ea typeface="+mn-ea"/>
                <a:cs typeface="+mn-cs"/>
              </a:rPr>
              <a:t> </a:t>
            </a:r>
          </a:p>
          <a:p>
            <a:r>
              <a:rPr lang="nl-NL" sz="1200" b="0" kern="1200" dirty="0" smtClean="0">
                <a:solidFill>
                  <a:schemeClr val="tx1"/>
                </a:solidFill>
                <a:effectLst/>
                <a:latin typeface="+mn-lt"/>
                <a:ea typeface="+mn-ea"/>
                <a:cs typeface="+mn-cs"/>
              </a:rPr>
              <a:t>Reinig het filter van de afzuigkap</a:t>
            </a:r>
            <a:endParaRPr lang="nl-NL" sz="1200" b="1"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Maak minimaal eens per drie maanden het vetfilter in de afzuigkap schoon of vervang het. Het vet in de filter kan vlam vatten als er veel gekookt wordt of als de vlam in de pan slaat. Menige keuken is op die manier volledig uitgebrand.</a:t>
            </a:r>
          </a:p>
          <a:p>
            <a:r>
              <a:rPr lang="nl-NL" sz="1200" b="1" kern="1200" dirty="0" smtClean="0">
                <a:solidFill>
                  <a:schemeClr val="tx1"/>
                </a:solidFill>
                <a:effectLst/>
                <a:latin typeface="+mn-lt"/>
                <a:ea typeface="+mn-ea"/>
                <a:cs typeface="+mn-cs"/>
              </a:rPr>
              <a:t> </a:t>
            </a:r>
          </a:p>
          <a:p>
            <a:r>
              <a:rPr lang="nl-NL" sz="1200" b="0" kern="1200" dirty="0" smtClean="0">
                <a:solidFill>
                  <a:schemeClr val="tx1"/>
                </a:solidFill>
                <a:effectLst/>
                <a:latin typeface="+mn-lt"/>
                <a:ea typeface="+mn-ea"/>
                <a:cs typeface="+mn-cs"/>
              </a:rPr>
              <a:t>Test de elektrische deken</a:t>
            </a:r>
            <a:endParaRPr lang="nl-NL" sz="1200" b="1"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Als een elektrische deken de hele zomer in een kast heeft gelegen, kan de bedrading beschadigd zijn. Daardoor kan kortsluiting en brand ontstaan. Vouw een elektrische deken voor gebruik helemaal uit en volg de gebruiksaanwijzing.</a:t>
            </a: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37</a:t>
            </a:fld>
            <a:endParaRPr lang="nl-NL"/>
          </a:p>
        </p:txBody>
      </p:sp>
    </p:spTree>
    <p:extLst>
      <p:ext uri="{BB962C8B-B14F-4D97-AF65-F5344CB8AC3E}">
        <p14:creationId xmlns:p14="http://schemas.microsoft.com/office/powerpoint/2010/main" val="1729526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kern="1200" dirty="0" smtClean="0">
                <a:solidFill>
                  <a:schemeClr val="tx1"/>
                </a:solidFill>
                <a:effectLst/>
                <a:latin typeface="+mn-lt"/>
                <a:ea typeface="+mn-ea"/>
                <a:cs typeface="+mn-cs"/>
              </a:rPr>
              <a:t>Magnetron</a:t>
            </a:r>
            <a:endParaRPr lang="nl-NL" sz="1200" b="1"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Gebruik de magnetron alleen voor voedsel en drank. Probeer geen spullen te verwarmen of te drogen in de magnetron. Let ook op de bereidingstijd van voedsel. Als de magnetron ingesteld </a:t>
            </a:r>
            <a:r>
              <a:rPr lang="nl-NL" sz="1200" kern="1200" dirty="0" smtClean="0">
                <a:solidFill>
                  <a:schemeClr val="tx1"/>
                </a:solidFill>
                <a:effectLst/>
                <a:latin typeface="+mn-lt"/>
                <a:ea typeface="+mn-ea"/>
                <a:cs typeface="+mn-cs"/>
              </a:rPr>
              <a:t>wordt </a:t>
            </a:r>
            <a:r>
              <a:rPr lang="nl-NL" sz="1200" kern="1200" dirty="0" smtClean="0">
                <a:solidFill>
                  <a:schemeClr val="tx1"/>
                </a:solidFill>
                <a:effectLst/>
                <a:latin typeface="+mn-lt"/>
                <a:ea typeface="+mn-ea"/>
                <a:cs typeface="+mn-cs"/>
              </a:rPr>
              <a:t>op enkele minuten in plaats van enkele seconden, kan brand ontstaan (bij een </a:t>
            </a:r>
            <a:r>
              <a:rPr lang="nl-NL" sz="1200" kern="1200" dirty="0" err="1" smtClean="0">
                <a:solidFill>
                  <a:schemeClr val="tx1"/>
                </a:solidFill>
                <a:effectLst/>
                <a:latin typeface="+mn-lt"/>
                <a:ea typeface="+mn-ea"/>
                <a:cs typeface="+mn-cs"/>
              </a:rPr>
              <a:t>combi-magnetron</a:t>
            </a:r>
            <a:r>
              <a:rPr lang="nl-NL" sz="1200" kern="1200" dirty="0" smtClean="0">
                <a:solidFill>
                  <a:schemeClr val="tx1"/>
                </a:solidFill>
                <a:effectLst/>
                <a:latin typeface="+mn-lt"/>
                <a:ea typeface="+mn-ea"/>
                <a:cs typeface="+mn-cs"/>
              </a:rPr>
              <a:t>).</a:t>
            </a:r>
          </a:p>
          <a:p>
            <a:r>
              <a:rPr lang="nl-NL" sz="1200" b="0" i="1" u="none" strike="noStrike" kern="1200" dirty="0" smtClean="0">
                <a:solidFill>
                  <a:schemeClr val="tx1"/>
                </a:solidFill>
                <a:effectLst/>
                <a:latin typeface="+mn-lt"/>
                <a:ea typeface="+mn-ea"/>
                <a:cs typeface="+mn-cs"/>
              </a:rPr>
              <a:t> </a:t>
            </a:r>
            <a:endParaRPr lang="nl-NL" sz="1200" b="1" kern="1200" dirty="0" smtClean="0">
              <a:solidFill>
                <a:schemeClr val="tx1"/>
              </a:solidFill>
              <a:effectLst/>
              <a:latin typeface="+mn-lt"/>
              <a:ea typeface="+mn-ea"/>
              <a:cs typeface="+mn-cs"/>
            </a:endParaRPr>
          </a:p>
          <a:p>
            <a:r>
              <a:rPr lang="nl-NL" sz="1200" b="0" kern="1200" dirty="0" smtClean="0">
                <a:solidFill>
                  <a:schemeClr val="tx1"/>
                </a:solidFill>
                <a:effectLst/>
                <a:latin typeface="+mn-lt"/>
                <a:ea typeface="+mn-ea"/>
                <a:cs typeface="+mn-cs"/>
              </a:rPr>
              <a:t>Inbouwapparatuur</a:t>
            </a:r>
            <a:endParaRPr lang="nl-NL" sz="1200" b="1"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Denk aan ventilatie voor inbouwapparatuur. De warmte die inbouwapparaten afgeven, moet weg kunnen. Denk aan de tv, versterker, videorecorder, computer, oven, magnetron en halogeenspotjes.</a:t>
            </a:r>
          </a:p>
          <a:p>
            <a:r>
              <a:rPr lang="nl-NL" sz="1200" b="0" i="1" kern="1200" dirty="0" smtClean="0">
                <a:solidFill>
                  <a:schemeClr val="tx1"/>
                </a:solidFill>
                <a:effectLst/>
                <a:latin typeface="+mn-lt"/>
                <a:ea typeface="+mn-ea"/>
                <a:cs typeface="+mn-cs"/>
              </a:rPr>
              <a:t> </a:t>
            </a:r>
            <a:endParaRPr lang="nl-NL" sz="1200" b="1" kern="1200" dirty="0" smtClean="0">
              <a:solidFill>
                <a:schemeClr val="tx1"/>
              </a:solidFill>
              <a:effectLst/>
              <a:latin typeface="+mn-lt"/>
              <a:ea typeface="+mn-ea"/>
              <a:cs typeface="+mn-cs"/>
            </a:endParaRPr>
          </a:p>
          <a:p>
            <a:r>
              <a:rPr lang="nl-NL" sz="1200" b="0" kern="1200" dirty="0" smtClean="0">
                <a:solidFill>
                  <a:schemeClr val="tx1"/>
                </a:solidFill>
                <a:effectLst/>
                <a:latin typeface="+mn-lt"/>
                <a:ea typeface="+mn-ea"/>
                <a:cs typeface="+mn-cs"/>
              </a:rPr>
              <a:t>Meer veiligheidstips </a:t>
            </a:r>
            <a:endParaRPr lang="nl-NL" sz="1200" b="1" kern="1200" dirty="0" smtClean="0">
              <a:solidFill>
                <a:schemeClr val="tx1"/>
              </a:solidFill>
              <a:effectLst/>
              <a:latin typeface="+mn-lt"/>
              <a:ea typeface="+mn-ea"/>
              <a:cs typeface="+mn-cs"/>
            </a:endParaRPr>
          </a:p>
          <a:p>
            <a:pPr lvl="0"/>
            <a:r>
              <a:rPr lang="nl-NL" sz="1200" kern="1200" dirty="0" smtClean="0">
                <a:solidFill>
                  <a:schemeClr val="tx1"/>
                </a:solidFill>
                <a:effectLst/>
                <a:latin typeface="+mn-lt"/>
                <a:ea typeface="+mn-ea"/>
                <a:cs typeface="+mn-cs"/>
              </a:rPr>
              <a:t>Sluit de wasmachine aan op een speciale wasmachineschakelaar en nooit op een </a:t>
            </a:r>
            <a:r>
              <a:rPr lang="nl-NL" sz="1200" kern="1200" dirty="0" err="1" smtClean="0">
                <a:solidFill>
                  <a:schemeClr val="tx1"/>
                </a:solidFill>
                <a:effectLst/>
                <a:latin typeface="+mn-lt"/>
                <a:ea typeface="+mn-ea"/>
                <a:cs typeface="+mn-cs"/>
              </a:rPr>
              <a:t>ongeaard</a:t>
            </a:r>
            <a:r>
              <a:rPr lang="nl-NL" sz="1200" kern="1200" dirty="0" smtClean="0">
                <a:solidFill>
                  <a:schemeClr val="tx1"/>
                </a:solidFill>
                <a:effectLst/>
                <a:latin typeface="+mn-lt"/>
                <a:ea typeface="+mn-ea"/>
                <a:cs typeface="+mn-cs"/>
              </a:rPr>
              <a:t> stopcontact.</a:t>
            </a:r>
          </a:p>
          <a:p>
            <a:pPr lvl="0"/>
            <a:r>
              <a:rPr lang="nl-NL" sz="1200" kern="1200" dirty="0" smtClean="0">
                <a:solidFill>
                  <a:schemeClr val="tx1"/>
                </a:solidFill>
                <a:effectLst/>
                <a:latin typeface="+mn-lt"/>
                <a:ea typeface="+mn-ea"/>
                <a:cs typeface="+mn-cs"/>
              </a:rPr>
              <a:t>Sluit een onderhoudscontract af voor de jaarlijkse controle van uw cv-ketel of gasgeiser.</a:t>
            </a: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38</a:t>
            </a:fld>
            <a:endParaRPr lang="nl-NL"/>
          </a:p>
        </p:txBody>
      </p:sp>
    </p:spTree>
    <p:extLst>
      <p:ext uri="{BB962C8B-B14F-4D97-AF65-F5344CB8AC3E}">
        <p14:creationId xmlns:p14="http://schemas.microsoft.com/office/powerpoint/2010/main" val="1729526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Presentatie ‘Voorlichting na brand’ is aanwezig in documentatiemap. </a:t>
            </a:r>
          </a:p>
          <a:p>
            <a:r>
              <a:rPr lang="nl-NL" dirty="0" smtClean="0"/>
              <a:t>De groepen hoeven niet persé samen voor te bereiden. Het gaat er met name om dat de externe instructeur kan waarnemen welke kwaliteiten jullie al bezitten</a:t>
            </a:r>
            <a:r>
              <a:rPr lang="nl-NL" baseline="0" dirty="0" smtClean="0"/>
              <a:t> om daarna gerichte feedback te kunnen geven.</a:t>
            </a:r>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39</a:t>
            </a:fld>
            <a:endParaRPr lang="nl-NL"/>
          </a:p>
        </p:txBody>
      </p:sp>
    </p:spTree>
    <p:extLst>
      <p:ext uri="{BB962C8B-B14F-4D97-AF65-F5344CB8AC3E}">
        <p14:creationId xmlns:p14="http://schemas.microsoft.com/office/powerpoint/2010/main" val="1345990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Start</a:t>
            </a:r>
            <a:r>
              <a:rPr lang="nl-NL" baseline="0" dirty="0" smtClean="0"/>
              <a:t> dagdeel 2 is zo vroeg om informeel met de externe instructeur kennis gemaakt kan worden.</a:t>
            </a:r>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40</a:t>
            </a:fld>
            <a:endParaRPr lang="nl-NL"/>
          </a:p>
        </p:txBody>
      </p:sp>
    </p:spTree>
    <p:extLst>
      <p:ext uri="{BB962C8B-B14F-4D97-AF65-F5344CB8AC3E}">
        <p14:creationId xmlns:p14="http://schemas.microsoft.com/office/powerpoint/2010/main" val="707287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Directe vragen kunnen gesteld worden. Mochten er nog vragen opkomen kunnen ze gesteld worden via (naam contactpersoon invullen)</a:t>
            </a:r>
            <a:endParaRPr lang="nl-NL" dirty="0"/>
          </a:p>
        </p:txBody>
      </p:sp>
      <p:sp>
        <p:nvSpPr>
          <p:cNvPr id="4" name="Tijdelijke aanduiding voor dianummer 3"/>
          <p:cNvSpPr>
            <a:spLocks noGrp="1"/>
          </p:cNvSpPr>
          <p:nvPr>
            <p:ph type="sldNum" sz="quarter" idx="10"/>
          </p:nvPr>
        </p:nvSpPr>
        <p:spPr/>
        <p:txBody>
          <a:bodyPr/>
          <a:lstStyle/>
          <a:p>
            <a:fld id="{5CAEDD5A-47B7-4A1D-8AC2-7E3C9F39DB7C}" type="slidenum">
              <a:rPr lang="nl-NL" smtClean="0"/>
              <a:t>41</a:t>
            </a:fld>
            <a:endParaRPr lang="nl-NL"/>
          </a:p>
        </p:txBody>
      </p:sp>
    </p:spTree>
    <p:extLst>
      <p:ext uri="{BB962C8B-B14F-4D97-AF65-F5344CB8AC3E}">
        <p14:creationId xmlns:p14="http://schemas.microsoft.com/office/powerpoint/2010/main" val="1277743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755576" y="1412776"/>
            <a:ext cx="7772400" cy="891530"/>
          </a:xfrm>
        </p:spPr>
        <p:txBody>
          <a:bodyPr/>
          <a:lstStyle/>
          <a:p>
            <a:r>
              <a:rPr lang="nl-NL" smtClean="0"/>
              <a:t>Klik om de stijl te bewerken</a:t>
            </a:r>
            <a:endParaRPr lang="nl-NL" dirty="0"/>
          </a:p>
        </p:txBody>
      </p:sp>
      <p:sp>
        <p:nvSpPr>
          <p:cNvPr id="3" name="Ondertitel 2"/>
          <p:cNvSpPr>
            <a:spLocks noGrp="1"/>
          </p:cNvSpPr>
          <p:nvPr>
            <p:ph type="subTitle" idx="1"/>
          </p:nvPr>
        </p:nvSpPr>
        <p:spPr>
          <a:xfrm>
            <a:off x="755576" y="2492896"/>
            <a:ext cx="7016824" cy="3145904"/>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Tree>
    <p:extLst>
      <p:ext uri="{BB962C8B-B14F-4D97-AF65-F5344CB8AC3E}">
        <p14:creationId xmlns:p14="http://schemas.microsoft.com/office/powerpoint/2010/main" val="395083651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07B761FF-8DC6-4C95-9098-191D1EE84A58}"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27489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07B761FF-8DC6-4C95-9098-191D1EE84A58}"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259936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07B761FF-8DC6-4C95-9098-191D1EE84A58}" type="datetimeFigureOut">
              <a:rPr lang="nl-NL" smtClean="0"/>
              <a:t>25-5-2016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2096803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07B761FF-8DC6-4C95-9098-191D1EE84A58}" type="datetimeFigureOut">
              <a:rPr lang="nl-NL" smtClean="0"/>
              <a:t>25-5-2016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2718140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07B761FF-8DC6-4C95-9098-191D1EE84A58}" type="datetimeFigureOut">
              <a:rPr lang="nl-NL" smtClean="0"/>
              <a:t>25-5-2016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3687348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07B761FF-8DC6-4C95-9098-191D1EE84A58}" type="datetimeFigureOut">
              <a:rPr lang="nl-NL" smtClean="0"/>
              <a:t>25-5-2016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2978852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07B761FF-8DC6-4C95-9098-191D1EE84A58}" type="datetimeFigureOut">
              <a:rPr lang="nl-NL" smtClean="0"/>
              <a:t>25-5-2016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2565454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1124744"/>
            <a:ext cx="5486400" cy="36028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07B761FF-8DC6-4C95-9098-191D1EE84A58}" type="datetimeFigureOut">
              <a:rPr lang="nl-NL" smtClean="0"/>
              <a:t>25-5-2016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365228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07B761FF-8DC6-4C95-9098-191D1EE84A58}"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3748925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07B761FF-8DC6-4C95-9098-191D1EE84A58}"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423450513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755576" y="1412776"/>
            <a:ext cx="7772400" cy="891530"/>
          </a:xfrm>
        </p:spPr>
        <p:txBody>
          <a:bodyPr/>
          <a:lstStyle/>
          <a:p>
            <a:r>
              <a:rPr lang="nl-NL" dirty="0" smtClean="0"/>
              <a:t>Klik om de stijl te bewerken</a:t>
            </a:r>
            <a:endParaRPr lang="nl-NL" dirty="0"/>
          </a:p>
        </p:txBody>
      </p:sp>
      <p:sp>
        <p:nvSpPr>
          <p:cNvPr id="3" name="Ondertitel 2"/>
          <p:cNvSpPr>
            <a:spLocks noGrp="1"/>
          </p:cNvSpPr>
          <p:nvPr>
            <p:ph type="subTitle" idx="1"/>
          </p:nvPr>
        </p:nvSpPr>
        <p:spPr>
          <a:xfrm>
            <a:off x="755576" y="2492896"/>
            <a:ext cx="7016824" cy="3145904"/>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Tree>
    <p:extLst>
      <p:ext uri="{BB962C8B-B14F-4D97-AF65-F5344CB8AC3E}">
        <p14:creationId xmlns:p14="http://schemas.microsoft.com/office/powerpoint/2010/main" val="385443453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07B761FF-8DC6-4C95-9098-191D1EE84A58}"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2381125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07B761FF-8DC6-4C95-9098-191D1EE84A58}"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775799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07B761FF-8DC6-4C95-9098-191D1EE84A58}" type="datetimeFigureOut">
              <a:rPr lang="nl-NL" smtClean="0"/>
              <a:t>25-5-2016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2132614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07B761FF-8DC6-4C95-9098-191D1EE84A58}" type="datetimeFigureOut">
              <a:rPr lang="nl-NL" smtClean="0"/>
              <a:t>25-5-2016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190546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07B761FF-8DC6-4C95-9098-191D1EE84A58}" type="datetimeFigureOut">
              <a:rPr lang="nl-NL" smtClean="0"/>
              <a:t>25-5-2016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1861910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07B761FF-8DC6-4C95-9098-191D1EE84A58}" type="datetimeFigureOut">
              <a:rPr lang="nl-NL" smtClean="0"/>
              <a:t>25-5-2016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2091314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07B761FF-8DC6-4C95-9098-191D1EE84A58}" type="datetimeFigureOut">
              <a:rPr lang="nl-NL" smtClean="0"/>
              <a:t>25-5-2016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71364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1124744"/>
            <a:ext cx="5486400" cy="36028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07B761FF-8DC6-4C95-9098-191D1EE84A58}" type="datetimeFigureOut">
              <a:rPr lang="nl-NL" smtClean="0"/>
              <a:t>25-5-2016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2071430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07B761FF-8DC6-4C95-9098-191D1EE84A58}"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38518778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07B761FF-8DC6-4C95-9098-191D1EE84A58}"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628BDE0-CDC5-41CA-8368-198571A61271}" type="slidenum">
              <a:rPr lang="nl-NL" smtClean="0"/>
              <a:t>‹nr.›</a:t>
            </a:fld>
            <a:endParaRPr lang="nl-NL"/>
          </a:p>
        </p:txBody>
      </p:sp>
    </p:spTree>
    <p:extLst>
      <p:ext uri="{BB962C8B-B14F-4D97-AF65-F5344CB8AC3E}">
        <p14:creationId xmlns:p14="http://schemas.microsoft.com/office/powerpoint/2010/main" val="371235571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6A37D71C-E607-4D91-BB7C-825BBA80AF47}"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63B9BED-6542-4401-BF9A-CE37205BA1D5}" type="slidenum">
              <a:rPr lang="nl-NL" smtClean="0"/>
              <a:t>‹nr.›</a:t>
            </a:fld>
            <a:endParaRPr lang="nl-NL"/>
          </a:p>
        </p:txBody>
      </p:sp>
    </p:spTree>
    <p:extLst>
      <p:ext uri="{BB962C8B-B14F-4D97-AF65-F5344CB8AC3E}">
        <p14:creationId xmlns:p14="http://schemas.microsoft.com/office/powerpoint/2010/main" val="23111606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6A37D71C-E607-4D91-BB7C-825BBA80AF47}"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63B9BED-6542-4401-BF9A-CE37205BA1D5}" type="slidenum">
              <a:rPr lang="nl-NL" smtClean="0"/>
              <a:t>‹nr.›</a:t>
            </a:fld>
            <a:endParaRPr lang="nl-NL"/>
          </a:p>
        </p:txBody>
      </p:sp>
    </p:spTree>
    <p:extLst>
      <p:ext uri="{BB962C8B-B14F-4D97-AF65-F5344CB8AC3E}">
        <p14:creationId xmlns:p14="http://schemas.microsoft.com/office/powerpoint/2010/main" val="41367486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6A37D71C-E607-4D91-BB7C-825BBA80AF47}"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63B9BED-6542-4401-BF9A-CE37205BA1D5}" type="slidenum">
              <a:rPr lang="nl-NL" smtClean="0"/>
              <a:t>‹nr.›</a:t>
            </a:fld>
            <a:endParaRPr lang="nl-NL"/>
          </a:p>
        </p:txBody>
      </p:sp>
    </p:spTree>
    <p:extLst>
      <p:ext uri="{BB962C8B-B14F-4D97-AF65-F5344CB8AC3E}">
        <p14:creationId xmlns:p14="http://schemas.microsoft.com/office/powerpoint/2010/main" val="2698413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6A37D71C-E607-4D91-BB7C-825BBA80AF47}" type="datetimeFigureOut">
              <a:rPr lang="nl-NL" smtClean="0"/>
              <a:t>25-5-2016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63B9BED-6542-4401-BF9A-CE37205BA1D5}" type="slidenum">
              <a:rPr lang="nl-NL" smtClean="0"/>
              <a:t>‹nr.›</a:t>
            </a:fld>
            <a:endParaRPr lang="nl-NL"/>
          </a:p>
        </p:txBody>
      </p:sp>
    </p:spTree>
    <p:extLst>
      <p:ext uri="{BB962C8B-B14F-4D97-AF65-F5344CB8AC3E}">
        <p14:creationId xmlns:p14="http://schemas.microsoft.com/office/powerpoint/2010/main" val="1428083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6A37D71C-E607-4D91-BB7C-825BBA80AF47}" type="datetimeFigureOut">
              <a:rPr lang="nl-NL" smtClean="0"/>
              <a:t>25-5-2016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63B9BED-6542-4401-BF9A-CE37205BA1D5}" type="slidenum">
              <a:rPr lang="nl-NL" smtClean="0"/>
              <a:t>‹nr.›</a:t>
            </a:fld>
            <a:endParaRPr lang="nl-NL"/>
          </a:p>
        </p:txBody>
      </p:sp>
    </p:spTree>
    <p:extLst>
      <p:ext uri="{BB962C8B-B14F-4D97-AF65-F5344CB8AC3E}">
        <p14:creationId xmlns:p14="http://schemas.microsoft.com/office/powerpoint/2010/main" val="23621647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6A37D71C-E607-4D91-BB7C-825BBA80AF47}" type="datetimeFigureOut">
              <a:rPr lang="nl-NL" smtClean="0"/>
              <a:t>25-5-2016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E63B9BED-6542-4401-BF9A-CE37205BA1D5}" type="slidenum">
              <a:rPr lang="nl-NL" smtClean="0"/>
              <a:t>‹nr.›</a:t>
            </a:fld>
            <a:endParaRPr lang="nl-NL"/>
          </a:p>
        </p:txBody>
      </p:sp>
    </p:spTree>
    <p:extLst>
      <p:ext uri="{BB962C8B-B14F-4D97-AF65-F5344CB8AC3E}">
        <p14:creationId xmlns:p14="http://schemas.microsoft.com/office/powerpoint/2010/main" val="8682294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6A37D71C-E607-4D91-BB7C-825BBA80AF47}" type="datetimeFigureOut">
              <a:rPr lang="nl-NL" smtClean="0"/>
              <a:t>25-5-2016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E63B9BED-6542-4401-BF9A-CE37205BA1D5}" type="slidenum">
              <a:rPr lang="nl-NL" smtClean="0"/>
              <a:t>‹nr.›</a:t>
            </a:fld>
            <a:endParaRPr lang="nl-NL"/>
          </a:p>
        </p:txBody>
      </p:sp>
    </p:spTree>
    <p:extLst>
      <p:ext uri="{BB962C8B-B14F-4D97-AF65-F5344CB8AC3E}">
        <p14:creationId xmlns:p14="http://schemas.microsoft.com/office/powerpoint/2010/main" val="31141789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6A37D71C-E607-4D91-BB7C-825BBA80AF47}" type="datetimeFigureOut">
              <a:rPr lang="nl-NL" smtClean="0"/>
              <a:t>25-5-2016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63B9BED-6542-4401-BF9A-CE37205BA1D5}" type="slidenum">
              <a:rPr lang="nl-NL" smtClean="0"/>
              <a:t>‹nr.›</a:t>
            </a:fld>
            <a:endParaRPr lang="nl-NL"/>
          </a:p>
        </p:txBody>
      </p:sp>
    </p:spTree>
    <p:extLst>
      <p:ext uri="{BB962C8B-B14F-4D97-AF65-F5344CB8AC3E}">
        <p14:creationId xmlns:p14="http://schemas.microsoft.com/office/powerpoint/2010/main" val="33736019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6A37D71C-E607-4D91-BB7C-825BBA80AF47}" type="datetimeFigureOut">
              <a:rPr lang="nl-NL" smtClean="0"/>
              <a:t>25-5-2016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63B9BED-6542-4401-BF9A-CE37205BA1D5}" type="slidenum">
              <a:rPr lang="nl-NL" smtClean="0"/>
              <a:t>‹nr.›</a:t>
            </a:fld>
            <a:endParaRPr lang="nl-NL"/>
          </a:p>
        </p:txBody>
      </p:sp>
    </p:spTree>
    <p:extLst>
      <p:ext uri="{BB962C8B-B14F-4D97-AF65-F5344CB8AC3E}">
        <p14:creationId xmlns:p14="http://schemas.microsoft.com/office/powerpoint/2010/main" val="661205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6A37D71C-E607-4D91-BB7C-825BBA80AF47}"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63B9BED-6542-4401-BF9A-CE37205BA1D5}" type="slidenum">
              <a:rPr lang="nl-NL" smtClean="0"/>
              <a:t>‹nr.›</a:t>
            </a:fld>
            <a:endParaRPr lang="nl-NL"/>
          </a:p>
        </p:txBody>
      </p:sp>
    </p:spTree>
    <p:extLst>
      <p:ext uri="{BB962C8B-B14F-4D97-AF65-F5344CB8AC3E}">
        <p14:creationId xmlns:p14="http://schemas.microsoft.com/office/powerpoint/2010/main" val="14072131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6A37D71C-E607-4D91-BB7C-825BBA80AF47}" type="datetimeFigureOut">
              <a:rPr lang="nl-NL" smtClean="0"/>
              <a:t>25-5-2016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63B9BED-6542-4401-BF9A-CE37205BA1D5}" type="slidenum">
              <a:rPr lang="nl-NL" smtClean="0"/>
              <a:t>‹nr.›</a:t>
            </a:fld>
            <a:endParaRPr lang="nl-NL"/>
          </a:p>
        </p:txBody>
      </p:sp>
    </p:spTree>
    <p:extLst>
      <p:ext uri="{BB962C8B-B14F-4D97-AF65-F5344CB8AC3E}">
        <p14:creationId xmlns:p14="http://schemas.microsoft.com/office/powerpoint/2010/main" val="2897687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1183050"/>
            <a:ext cx="8229600" cy="1012685"/>
          </a:xfrm>
          <a:prstGeom prst="rect">
            <a:avLst/>
          </a:prstGeom>
        </p:spPr>
        <p:txBody>
          <a:bodyPr vert="horz" lIns="91440" tIns="45720" rIns="91440" bIns="45720" rtlCol="0" anchor="ctr">
            <a:normAutofit/>
          </a:bodyPr>
          <a:lstStyle/>
          <a:p>
            <a:r>
              <a:rPr lang="nl-NL" dirty="0" smtClean="0"/>
              <a:t>Klik om de stijl te bewerken</a:t>
            </a:r>
            <a:endParaRPr lang="nl-NL" dirty="0"/>
          </a:p>
        </p:txBody>
      </p:sp>
      <p:sp>
        <p:nvSpPr>
          <p:cNvPr id="3" name="Tijdelijke aanduiding voor tekst 2"/>
          <p:cNvSpPr>
            <a:spLocks noGrp="1"/>
          </p:cNvSpPr>
          <p:nvPr>
            <p:ph type="body" idx="1"/>
          </p:nvPr>
        </p:nvSpPr>
        <p:spPr>
          <a:xfrm>
            <a:off x="457200" y="2348880"/>
            <a:ext cx="8229600" cy="3777283"/>
          </a:xfrm>
          <a:prstGeom prst="rect">
            <a:avLst/>
          </a:prstGeom>
        </p:spPr>
        <p:txBody>
          <a:bodyPr vert="horz" lIns="91440" tIns="45720" rIns="91440" bIns="45720" rtlCol="0">
            <a:normAutofit/>
          </a:body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B761FF-8DC6-4C95-9098-191D1EE84A58}" type="datetimeFigureOut">
              <a:rPr lang="nl-NL" smtClean="0"/>
              <a:t>25-5-2016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28BDE0-CDC5-41CA-8368-198571A61271}" type="slidenum">
              <a:rPr lang="nl-NL" smtClean="0"/>
              <a:t>‹nr.›</a:t>
            </a:fld>
            <a:endParaRPr lang="nl-NL"/>
          </a:p>
        </p:txBody>
      </p:sp>
      <p:pic>
        <p:nvPicPr>
          <p:cNvPr id="7"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27384"/>
            <a:ext cx="9144001" cy="1210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361" y="6381328"/>
            <a:ext cx="4005297" cy="259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31840" y="6381328"/>
            <a:ext cx="4005297" cy="259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134488" y="6381328"/>
            <a:ext cx="4005297" cy="259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3694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1183050"/>
            <a:ext cx="8229600" cy="1012685"/>
          </a:xfrm>
          <a:prstGeom prst="rect">
            <a:avLst/>
          </a:prstGeom>
        </p:spPr>
        <p:txBody>
          <a:bodyPr vert="horz" lIns="91440" tIns="45720" rIns="91440" bIns="45720" rtlCol="0" anchor="ctr">
            <a:normAutofit/>
          </a:bodyPr>
          <a:lstStyle/>
          <a:p>
            <a:r>
              <a:rPr lang="nl-NL" dirty="0" smtClean="0"/>
              <a:t>Klik om de stijl te bewerken</a:t>
            </a:r>
            <a:endParaRPr lang="nl-NL" dirty="0"/>
          </a:p>
        </p:txBody>
      </p:sp>
      <p:sp>
        <p:nvSpPr>
          <p:cNvPr id="3" name="Tijdelijke aanduiding voor tekst 2"/>
          <p:cNvSpPr>
            <a:spLocks noGrp="1"/>
          </p:cNvSpPr>
          <p:nvPr>
            <p:ph type="body" idx="1"/>
          </p:nvPr>
        </p:nvSpPr>
        <p:spPr>
          <a:xfrm>
            <a:off x="457200" y="2348880"/>
            <a:ext cx="8229600" cy="3777283"/>
          </a:xfrm>
          <a:prstGeom prst="rect">
            <a:avLst/>
          </a:prstGeom>
        </p:spPr>
        <p:txBody>
          <a:bodyPr vert="horz" lIns="91440" tIns="45720" rIns="91440" bIns="45720" rtlCol="0">
            <a:normAutofit/>
          </a:body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B761FF-8DC6-4C95-9098-191D1EE84A58}" type="datetimeFigureOut">
              <a:rPr lang="nl-NL" smtClean="0"/>
              <a:t>25-5-2016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28BDE0-CDC5-41CA-8368-198571A61271}" type="slidenum">
              <a:rPr lang="nl-NL" smtClean="0"/>
              <a:t>‹nr.›</a:t>
            </a:fld>
            <a:endParaRPr lang="nl-NL"/>
          </a:p>
        </p:txBody>
      </p:sp>
      <p:pic>
        <p:nvPicPr>
          <p:cNvPr id="7"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27384"/>
            <a:ext cx="9144001" cy="1210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361" y="6381328"/>
            <a:ext cx="4005297" cy="259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31840" y="6381328"/>
            <a:ext cx="4005297" cy="259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134488" y="6381328"/>
            <a:ext cx="4005297" cy="259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824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37D71C-E607-4D91-BB7C-825BBA80AF47}" type="datetimeFigureOut">
              <a:rPr lang="nl-NL" smtClean="0"/>
              <a:t>25-5-2016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3B9BED-6542-4401-BF9A-CE37205BA1D5}" type="slidenum">
              <a:rPr lang="nl-NL" smtClean="0"/>
              <a:t>‹nr.›</a:t>
            </a:fld>
            <a:endParaRPr lang="nl-NL"/>
          </a:p>
        </p:txBody>
      </p:sp>
    </p:spTree>
    <p:extLst>
      <p:ext uri="{BB962C8B-B14F-4D97-AF65-F5344CB8AC3E}">
        <p14:creationId xmlns:p14="http://schemas.microsoft.com/office/powerpoint/2010/main" val="27753657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hyperlink" Target="http://www.google.nl/url?sa=i&amp;rct=j&amp;q=&amp;esrc=s&amp;frm=1&amp;source=images&amp;cd=&amp;cad=rja&amp;uact=8&amp;ved=0ahUKEwjM9t73ms_MAhWmOsAKHVtjDYUQjRwIBQ&amp;url=http://www.elro.eu/uploads/folders/file/Onderhouden%20rookmelder.pdf&amp;psig=AFQjCNEG8Z6JiYlZ-Tg8M3jjqiUDn6R9FQ&amp;ust=1462959168870462" TargetMode="External"/><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6" descr="U:\Mijn Documenten\Outlook-Bestanden\BVL_logo_web.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23800" y="1628800"/>
            <a:ext cx="3869681" cy="3869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82567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Training ambassadeurs </a:t>
            </a:r>
            <a:r>
              <a:rPr lang="nl-NL" dirty="0" err="1" smtClean="0">
                <a:solidFill>
                  <a:schemeClr val="accent6">
                    <a:lumMod val="75000"/>
                  </a:schemeClr>
                </a:solidFill>
              </a:rPr>
              <a:t>BvL</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r>
              <a:rPr lang="nl-NL" dirty="0" smtClean="0">
                <a:solidFill>
                  <a:schemeClr val="tx1"/>
                </a:solidFill>
              </a:rPr>
              <a:t>............Naam..........</a:t>
            </a:r>
          </a:p>
          <a:p>
            <a:r>
              <a:rPr lang="nl-NL" dirty="0" smtClean="0">
                <a:solidFill>
                  <a:schemeClr val="tx1"/>
                </a:solidFill>
              </a:rPr>
              <a:t>Functie e.d.</a:t>
            </a:r>
          </a:p>
          <a:p>
            <a:endParaRPr lang="nl-NL" dirty="0">
              <a:solidFill>
                <a:schemeClr val="tx1"/>
              </a:solidFill>
            </a:endParaRPr>
          </a:p>
          <a:p>
            <a:r>
              <a:rPr lang="nl-NL" dirty="0" smtClean="0">
                <a:solidFill>
                  <a:schemeClr val="tx1"/>
                </a:solidFill>
              </a:rPr>
              <a:t>Voorstelrondje?</a:t>
            </a:r>
            <a:endParaRPr lang="nl-NL" dirty="0">
              <a:solidFill>
                <a:schemeClr val="tx1"/>
              </a:solidFill>
            </a:endParaRPr>
          </a:p>
        </p:txBody>
      </p:sp>
    </p:spTree>
    <p:extLst>
      <p:ext uri="{BB962C8B-B14F-4D97-AF65-F5344CB8AC3E}">
        <p14:creationId xmlns:p14="http://schemas.microsoft.com/office/powerpoint/2010/main" val="29172123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Programma</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pPr marL="457200" indent="-457200" algn="l">
              <a:buFont typeface="Arial" panose="020B0604020202020204" pitchFamily="34" charset="0"/>
              <a:buChar char="•"/>
            </a:pPr>
            <a:r>
              <a:rPr lang="nl-NL" dirty="0" smtClean="0">
                <a:solidFill>
                  <a:schemeClr val="tx1"/>
                </a:solidFill>
              </a:rPr>
              <a:t>Doelstelling</a:t>
            </a:r>
          </a:p>
          <a:p>
            <a:pPr marL="457200" indent="-457200" algn="l">
              <a:buFont typeface="Arial" panose="020B0604020202020204" pitchFamily="34" charset="0"/>
              <a:buChar char="•"/>
            </a:pPr>
            <a:r>
              <a:rPr lang="nl-NL" dirty="0" smtClean="0">
                <a:solidFill>
                  <a:schemeClr val="tx1"/>
                </a:solidFill>
              </a:rPr>
              <a:t>Algemene zaken</a:t>
            </a:r>
          </a:p>
          <a:p>
            <a:pPr marL="457200" indent="-457200" algn="l">
              <a:buFont typeface="Arial" panose="020B0604020202020204" pitchFamily="34" charset="0"/>
              <a:buChar char="•"/>
            </a:pPr>
            <a:r>
              <a:rPr lang="nl-NL" dirty="0" smtClean="0">
                <a:solidFill>
                  <a:schemeClr val="tx1"/>
                </a:solidFill>
              </a:rPr>
              <a:t>Vakinhoudelijk</a:t>
            </a:r>
          </a:p>
          <a:p>
            <a:pPr marL="457200" indent="-457200" algn="l">
              <a:buFont typeface="Arial" panose="020B0604020202020204" pitchFamily="34" charset="0"/>
              <a:buChar char="•"/>
            </a:pPr>
            <a:r>
              <a:rPr lang="nl-NL" dirty="0" smtClean="0">
                <a:solidFill>
                  <a:schemeClr val="tx1"/>
                </a:solidFill>
              </a:rPr>
              <a:t>Voorbereiding dagdeel 2</a:t>
            </a:r>
            <a:endParaRPr lang="nl-NL" dirty="0">
              <a:solidFill>
                <a:schemeClr val="tx1"/>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2564904"/>
            <a:ext cx="2915816" cy="2186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1208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Doelstelling</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r>
              <a:rPr lang="nl-NL" dirty="0" smtClean="0">
                <a:solidFill>
                  <a:schemeClr val="tx1"/>
                </a:solidFill>
              </a:rPr>
              <a:t>‘Het </a:t>
            </a:r>
            <a:r>
              <a:rPr lang="nl-NL" dirty="0">
                <a:solidFill>
                  <a:schemeClr val="tx1"/>
                </a:solidFill>
              </a:rPr>
              <a:t>doel van deze training is om jullie bewust te maken van je eigen rol als het gaat om brandveiligheid en een basis mee te geven om Brandveilig Leven uit te dragen in je (privé)omgeving</a:t>
            </a:r>
            <a:r>
              <a:rPr lang="nl-NL" dirty="0" smtClean="0">
                <a:solidFill>
                  <a:schemeClr val="tx1"/>
                </a:solidFill>
              </a:rPr>
              <a:t>.’</a:t>
            </a:r>
            <a:endParaRPr lang="nl-NL" dirty="0">
              <a:solidFill>
                <a:schemeClr val="tx1"/>
              </a:solidFill>
            </a:endParaRPr>
          </a:p>
          <a:p>
            <a:endParaRPr lang="nl-NL" dirty="0">
              <a:solidFill>
                <a:schemeClr val="tx1"/>
              </a:solidFill>
            </a:endParaRPr>
          </a:p>
        </p:txBody>
      </p:sp>
    </p:spTree>
    <p:extLst>
      <p:ext uri="{BB962C8B-B14F-4D97-AF65-F5344CB8AC3E}">
        <p14:creationId xmlns:p14="http://schemas.microsoft.com/office/powerpoint/2010/main" val="882031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Programma</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pPr marL="457200" indent="-457200" algn="l">
              <a:buFont typeface="Arial" panose="020B0604020202020204" pitchFamily="34" charset="0"/>
              <a:buChar char="•"/>
            </a:pPr>
            <a:r>
              <a:rPr lang="nl-NL" dirty="0" smtClean="0">
                <a:solidFill>
                  <a:schemeClr val="bg1">
                    <a:lumMod val="75000"/>
                  </a:schemeClr>
                </a:solidFill>
              </a:rPr>
              <a:t>Doelstelling</a:t>
            </a:r>
          </a:p>
          <a:p>
            <a:pPr marL="457200" indent="-457200" algn="l">
              <a:buFont typeface="Arial" panose="020B0604020202020204" pitchFamily="34" charset="0"/>
              <a:buChar char="•"/>
            </a:pPr>
            <a:r>
              <a:rPr lang="nl-NL" dirty="0" smtClean="0">
                <a:solidFill>
                  <a:schemeClr val="tx1"/>
                </a:solidFill>
              </a:rPr>
              <a:t>Algemene zaken</a:t>
            </a:r>
          </a:p>
          <a:p>
            <a:pPr marL="457200" indent="-457200" algn="l">
              <a:buFont typeface="Arial" panose="020B0604020202020204" pitchFamily="34" charset="0"/>
              <a:buChar char="•"/>
            </a:pPr>
            <a:r>
              <a:rPr lang="nl-NL" dirty="0" smtClean="0">
                <a:solidFill>
                  <a:schemeClr val="bg1">
                    <a:lumMod val="75000"/>
                  </a:schemeClr>
                </a:solidFill>
              </a:rPr>
              <a:t>Vakinhoudelijk</a:t>
            </a:r>
          </a:p>
          <a:p>
            <a:pPr marL="457200" indent="-457200" algn="l">
              <a:buFont typeface="Arial" panose="020B0604020202020204" pitchFamily="34" charset="0"/>
              <a:buChar char="•"/>
            </a:pPr>
            <a:r>
              <a:rPr lang="nl-NL" dirty="0" smtClean="0">
                <a:solidFill>
                  <a:schemeClr val="bg1">
                    <a:lumMod val="75000"/>
                  </a:schemeClr>
                </a:solidFill>
              </a:rPr>
              <a:t>Voorbereiding dagdeel 2</a:t>
            </a:r>
            <a:endParaRPr lang="nl-NL" dirty="0">
              <a:solidFill>
                <a:schemeClr val="bg1">
                  <a:lumMod val="75000"/>
                </a:schemeClr>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2564904"/>
            <a:ext cx="2915816" cy="2186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58447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Organisatie Gelderland-Zuid</a:t>
            </a:r>
            <a:endParaRPr lang="nl-NL" dirty="0">
              <a:solidFill>
                <a:schemeClr val="accent6">
                  <a:lumMod val="75000"/>
                </a:schemeClr>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348879"/>
            <a:ext cx="6214839" cy="3747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7897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Organisatie Gelderland-Zuid</a:t>
            </a:r>
            <a:endParaRPr lang="nl-NL" dirty="0">
              <a:solidFill>
                <a:schemeClr val="accent6">
                  <a:lumMod val="75000"/>
                </a:schemeClr>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564904"/>
            <a:ext cx="4679354" cy="3611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Afgeronde rechthoek 2"/>
          <p:cNvSpPr/>
          <p:nvPr/>
        </p:nvSpPr>
        <p:spPr>
          <a:xfrm>
            <a:off x="1619672" y="2024844"/>
            <a:ext cx="1440160" cy="1080120"/>
          </a:xfrm>
          <a:prstGeom prst="roundRect">
            <a:avLst/>
          </a:prstGeom>
          <a:solidFill>
            <a:srgbClr val="74CFFC"/>
          </a:solidFill>
          <a:ln>
            <a:solidFill>
              <a:srgbClr val="74CFFC"/>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kstvak 3"/>
          <p:cNvSpPr txBox="1"/>
          <p:nvPr/>
        </p:nvSpPr>
        <p:spPr>
          <a:xfrm>
            <a:off x="1628474" y="2426404"/>
            <a:ext cx="1440160" cy="276999"/>
          </a:xfrm>
          <a:prstGeom prst="rect">
            <a:avLst/>
          </a:prstGeom>
          <a:noFill/>
        </p:spPr>
        <p:txBody>
          <a:bodyPr wrap="square" rtlCol="0">
            <a:spAutoFit/>
          </a:bodyPr>
          <a:lstStyle/>
          <a:p>
            <a:r>
              <a:rPr lang="nl-NL" sz="1200" dirty="0" smtClean="0"/>
              <a:t>Brandveilig Leven</a:t>
            </a:r>
            <a:endParaRPr lang="nl-NL" sz="1200" dirty="0"/>
          </a:p>
        </p:txBody>
      </p:sp>
      <p:cxnSp>
        <p:nvCxnSpPr>
          <p:cNvPr id="6" name="Rechte verbindingslijn 5"/>
          <p:cNvCxnSpPr/>
          <p:nvPr/>
        </p:nvCxnSpPr>
        <p:spPr>
          <a:xfrm flipH="1" flipV="1">
            <a:off x="3059832" y="2132856"/>
            <a:ext cx="360040" cy="648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Rechte verbindingslijn 7"/>
          <p:cNvCxnSpPr/>
          <p:nvPr/>
        </p:nvCxnSpPr>
        <p:spPr>
          <a:xfrm flipH="1" flipV="1">
            <a:off x="3059832" y="3104964"/>
            <a:ext cx="360040" cy="252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echte verbindingslijn 10"/>
          <p:cNvCxnSpPr/>
          <p:nvPr/>
        </p:nvCxnSpPr>
        <p:spPr>
          <a:xfrm flipH="1" flipV="1">
            <a:off x="1691680" y="3104964"/>
            <a:ext cx="1008112" cy="25202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8392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1000"/>
                                        <p:tgtEl>
                                          <p:spTgt spid="3"/>
                                        </p:tgtEl>
                                      </p:cBhvr>
                                    </p:animEffect>
                                  </p:childTnLst>
                                </p:cTn>
                              </p:par>
                              <p:par>
                                <p:cTn id="8" presetID="1"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par>
                                <p:cTn id="14" presetID="6"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Organisatie Gelderland-Zuid</a:t>
            </a:r>
            <a:endParaRPr lang="nl-NL" dirty="0">
              <a:solidFill>
                <a:schemeClr val="accent6">
                  <a:lumMod val="75000"/>
                </a:schemeClr>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2276872"/>
            <a:ext cx="1573213" cy="121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0190" y="2721372"/>
            <a:ext cx="1438275"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3684985"/>
            <a:ext cx="950913" cy="12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59327" y="3684985"/>
            <a:ext cx="950913" cy="12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25184" y="4098146"/>
            <a:ext cx="962025"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76577" y="3661172"/>
            <a:ext cx="963613"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8"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80312" y="2295078"/>
            <a:ext cx="950913" cy="12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9"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55696" y="4645706"/>
            <a:ext cx="950913"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0"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7584" y="2067702"/>
            <a:ext cx="962025"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1"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01120" y="4613156"/>
            <a:ext cx="950913"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2"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12160" y="2883297"/>
            <a:ext cx="1017587"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kstvak 4"/>
          <p:cNvSpPr txBox="1"/>
          <p:nvPr/>
        </p:nvSpPr>
        <p:spPr>
          <a:xfrm>
            <a:off x="3923928" y="2447232"/>
            <a:ext cx="936104" cy="276999"/>
          </a:xfrm>
          <a:prstGeom prst="rect">
            <a:avLst/>
          </a:prstGeom>
          <a:noFill/>
        </p:spPr>
        <p:txBody>
          <a:bodyPr wrap="square" rtlCol="0">
            <a:spAutoFit/>
          </a:bodyPr>
          <a:lstStyle/>
          <a:p>
            <a:r>
              <a:rPr lang="nl-NL" sz="1200" dirty="0" smtClean="0"/>
              <a:t>team</a:t>
            </a:r>
            <a:endParaRPr lang="nl-NL" sz="1200" dirty="0"/>
          </a:p>
        </p:txBody>
      </p:sp>
    </p:spTree>
    <p:extLst>
      <p:ext uri="{BB962C8B-B14F-4D97-AF65-F5344CB8AC3E}">
        <p14:creationId xmlns:p14="http://schemas.microsoft.com/office/powerpoint/2010/main" val="27169717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En dan nu op pad ........</a:t>
            </a:r>
            <a:endParaRPr lang="nl-NL" dirty="0">
              <a:solidFill>
                <a:schemeClr val="accent6">
                  <a:lumMod val="75000"/>
                </a:schemeClr>
              </a:solidFill>
            </a:endParaRPr>
          </a:p>
        </p:txBody>
      </p:sp>
      <p:sp>
        <p:nvSpPr>
          <p:cNvPr id="3" name="Ondertitel 2"/>
          <p:cNvSpPr>
            <a:spLocks noGrp="1"/>
          </p:cNvSpPr>
          <p:nvPr>
            <p:ph type="subTitle" idx="1"/>
          </p:nvPr>
        </p:nvSpPr>
        <p:spPr>
          <a:xfrm>
            <a:off x="323528" y="2492896"/>
            <a:ext cx="7016824" cy="3145904"/>
          </a:xfrm>
        </p:spPr>
        <p:txBody>
          <a:bodyPr>
            <a:normAutofit fontScale="77500" lnSpcReduction="20000"/>
          </a:bodyPr>
          <a:lstStyle/>
          <a:p>
            <a:pPr algn="l"/>
            <a:r>
              <a:rPr lang="nl-NL" dirty="0" smtClean="0">
                <a:solidFill>
                  <a:schemeClr val="tx1"/>
                </a:solidFill>
              </a:rPr>
              <a:t>Voorbereiding</a:t>
            </a:r>
          </a:p>
          <a:p>
            <a:pPr marL="457200" indent="-457200" algn="l">
              <a:buFont typeface="Arial" panose="020B0604020202020204" pitchFamily="34" charset="0"/>
              <a:buChar char="•"/>
            </a:pPr>
            <a:r>
              <a:rPr lang="nl-NL" dirty="0">
                <a:solidFill>
                  <a:schemeClr val="tx1"/>
                </a:solidFill>
              </a:rPr>
              <a:t>	</a:t>
            </a:r>
            <a:r>
              <a:rPr lang="nl-NL" dirty="0" smtClean="0">
                <a:solidFill>
                  <a:schemeClr val="tx1"/>
                </a:solidFill>
              </a:rPr>
              <a:t>verzamelen informatie</a:t>
            </a:r>
          </a:p>
          <a:p>
            <a:pPr marL="457200" indent="-457200" algn="l">
              <a:buFont typeface="Arial" panose="020B0604020202020204" pitchFamily="34" charset="0"/>
              <a:buChar char="•"/>
            </a:pPr>
            <a:r>
              <a:rPr lang="nl-NL" dirty="0">
                <a:solidFill>
                  <a:schemeClr val="tx1"/>
                </a:solidFill>
              </a:rPr>
              <a:t>	</a:t>
            </a:r>
            <a:r>
              <a:rPr lang="nl-NL" dirty="0" smtClean="0">
                <a:solidFill>
                  <a:schemeClr val="tx1"/>
                </a:solidFill>
              </a:rPr>
              <a:t>overleg externen</a:t>
            </a:r>
          </a:p>
          <a:p>
            <a:pPr marL="457200" indent="-457200" algn="l">
              <a:buFont typeface="Arial" panose="020B0604020202020204" pitchFamily="34" charset="0"/>
              <a:buChar char="•"/>
            </a:pPr>
            <a:r>
              <a:rPr lang="nl-NL" dirty="0">
                <a:solidFill>
                  <a:schemeClr val="tx1"/>
                </a:solidFill>
              </a:rPr>
              <a:t>	</a:t>
            </a:r>
            <a:r>
              <a:rPr lang="nl-NL" dirty="0" smtClean="0">
                <a:solidFill>
                  <a:schemeClr val="tx1"/>
                </a:solidFill>
              </a:rPr>
              <a:t>maken presentatie</a:t>
            </a:r>
          </a:p>
          <a:p>
            <a:pPr marL="457200" indent="-457200" algn="l">
              <a:buFont typeface="Arial" panose="020B0604020202020204" pitchFamily="34" charset="0"/>
              <a:buChar char="•"/>
            </a:pPr>
            <a:r>
              <a:rPr lang="nl-NL" dirty="0">
                <a:solidFill>
                  <a:schemeClr val="tx1"/>
                </a:solidFill>
              </a:rPr>
              <a:t>	</a:t>
            </a:r>
            <a:r>
              <a:rPr lang="nl-NL" dirty="0" smtClean="0">
                <a:solidFill>
                  <a:schemeClr val="tx1"/>
                </a:solidFill>
              </a:rPr>
              <a:t>reserveren ruimte</a:t>
            </a:r>
          </a:p>
          <a:p>
            <a:pPr marL="457200" indent="-457200" algn="l">
              <a:buFont typeface="Arial" panose="020B0604020202020204" pitchFamily="34" charset="0"/>
              <a:buChar char="•"/>
            </a:pPr>
            <a:r>
              <a:rPr lang="nl-NL" dirty="0">
                <a:solidFill>
                  <a:schemeClr val="tx1"/>
                </a:solidFill>
              </a:rPr>
              <a:t>	</a:t>
            </a:r>
            <a:r>
              <a:rPr lang="nl-NL" dirty="0" smtClean="0">
                <a:solidFill>
                  <a:schemeClr val="tx1"/>
                </a:solidFill>
              </a:rPr>
              <a:t>maken uitnodigingen</a:t>
            </a:r>
          </a:p>
          <a:p>
            <a:pPr marL="457200" indent="-457200" algn="l">
              <a:buFont typeface="Arial" panose="020B0604020202020204" pitchFamily="34" charset="0"/>
              <a:buChar char="•"/>
            </a:pPr>
            <a:r>
              <a:rPr lang="nl-NL" dirty="0">
                <a:solidFill>
                  <a:schemeClr val="tx1"/>
                </a:solidFill>
              </a:rPr>
              <a:t>	</a:t>
            </a:r>
            <a:r>
              <a:rPr lang="nl-NL" dirty="0" smtClean="0">
                <a:solidFill>
                  <a:schemeClr val="tx1"/>
                </a:solidFill>
              </a:rPr>
              <a:t>afspraak regelen</a:t>
            </a:r>
          </a:p>
          <a:p>
            <a:pPr marL="457200" indent="-457200" algn="l">
              <a:buFont typeface="Arial" panose="020B0604020202020204" pitchFamily="34" charset="0"/>
              <a:buChar char="•"/>
            </a:pPr>
            <a:r>
              <a:rPr lang="nl-NL" dirty="0">
                <a:solidFill>
                  <a:schemeClr val="tx1"/>
                </a:solidFill>
              </a:rPr>
              <a:t>	</a:t>
            </a:r>
            <a:r>
              <a:rPr lang="nl-NL" dirty="0" smtClean="0">
                <a:solidFill>
                  <a:schemeClr val="tx1"/>
                </a:solidFill>
              </a:rPr>
              <a:t>verzamelen onderdelen voorlichting</a:t>
            </a:r>
            <a:endParaRPr lang="nl-NL" dirty="0">
              <a:solidFill>
                <a:schemeClr val="tx1"/>
              </a:solidFill>
            </a:endParaRPr>
          </a:p>
        </p:txBody>
      </p:sp>
      <p:sp>
        <p:nvSpPr>
          <p:cNvPr id="4" name="Rechteraccolade 3"/>
          <p:cNvSpPr/>
          <p:nvPr/>
        </p:nvSpPr>
        <p:spPr>
          <a:xfrm>
            <a:off x="6372200" y="2924944"/>
            <a:ext cx="936104" cy="2592288"/>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04090" y="3684760"/>
            <a:ext cx="1072654" cy="1072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3641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1000"/>
                                        <p:tgtEl>
                                          <p:spTgt spid="3">
                                            <p:txEl>
                                              <p:pRg st="7" end="7"/>
                                            </p:txEl>
                                          </p:spTgt>
                                        </p:tgtEl>
                                      </p:cBhvr>
                                    </p:animEffect>
                                    <p:anim calcmode="lin" valueType="num">
                                      <p:cBhvr>
                                        <p:cTn id="3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circle(in)">
                                      <p:cBhvr>
                                        <p:cTn id="44" dur="2000"/>
                                        <p:tgtEl>
                                          <p:spTgt spid="4"/>
                                        </p:tgtEl>
                                      </p:cBhvr>
                                    </p:animEffect>
                                  </p:childTnLst>
                                </p:cTn>
                              </p:par>
                              <p:par>
                                <p:cTn id="45" presetID="6" presetClass="entr" presetSubtype="16" fill="hold" nodeType="withEffect">
                                  <p:stCondLst>
                                    <p:cond delay="0"/>
                                  </p:stCondLst>
                                  <p:childTnLst>
                                    <p:set>
                                      <p:cBhvr>
                                        <p:cTn id="46" dur="1" fill="hold">
                                          <p:stCondLst>
                                            <p:cond delay="0"/>
                                          </p:stCondLst>
                                        </p:cTn>
                                        <p:tgtEl>
                                          <p:spTgt spid="1026"/>
                                        </p:tgtEl>
                                        <p:attrNameLst>
                                          <p:attrName>style.visibility</p:attrName>
                                        </p:attrNameLst>
                                      </p:cBhvr>
                                      <p:to>
                                        <p:strVal val="visible"/>
                                      </p:to>
                                    </p:set>
                                    <p:animEffect transition="in" filter="circle(in)">
                                      <p:cBhvr>
                                        <p:cTn id="4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En dan nu op pad ........</a:t>
            </a:r>
            <a:endParaRPr lang="nl-NL" dirty="0">
              <a:solidFill>
                <a:schemeClr val="accent6">
                  <a:lumMod val="75000"/>
                </a:schemeClr>
              </a:solidFill>
            </a:endParaRPr>
          </a:p>
        </p:txBody>
      </p:sp>
      <p:sp>
        <p:nvSpPr>
          <p:cNvPr id="3" name="Ondertitel 2"/>
          <p:cNvSpPr>
            <a:spLocks noGrp="1"/>
          </p:cNvSpPr>
          <p:nvPr>
            <p:ph type="subTitle" idx="1"/>
          </p:nvPr>
        </p:nvSpPr>
        <p:spPr>
          <a:xfrm>
            <a:off x="395536" y="2371190"/>
            <a:ext cx="7016824" cy="3145904"/>
          </a:xfrm>
        </p:spPr>
        <p:txBody>
          <a:bodyPr>
            <a:normAutofit fontScale="25000" lnSpcReduction="20000"/>
          </a:bodyPr>
          <a:lstStyle/>
          <a:p>
            <a:pPr algn="l"/>
            <a:r>
              <a:rPr lang="nl-NL" sz="10000" dirty="0" smtClean="0">
                <a:solidFill>
                  <a:schemeClr val="tx1"/>
                </a:solidFill>
              </a:rPr>
              <a:t>Voorbereiding</a:t>
            </a:r>
          </a:p>
          <a:p>
            <a:pPr marL="457200" indent="-457200" algn="l">
              <a:buFont typeface="Arial" panose="020B0604020202020204" pitchFamily="34" charset="0"/>
              <a:buChar char="•"/>
            </a:pPr>
            <a:r>
              <a:rPr lang="nl-NL" sz="9600" dirty="0" smtClean="0">
                <a:solidFill>
                  <a:schemeClr val="tx1"/>
                </a:solidFill>
              </a:rPr>
              <a:t>Reageren op verzoek geven voorlichting (per mail)</a:t>
            </a:r>
          </a:p>
          <a:p>
            <a:pPr marL="457200" indent="-457200" algn="l">
              <a:buFont typeface="Arial" panose="020B0604020202020204" pitchFamily="34" charset="0"/>
              <a:buChar char="•"/>
            </a:pPr>
            <a:r>
              <a:rPr lang="nl-NL" sz="9600" dirty="0" smtClean="0">
                <a:solidFill>
                  <a:schemeClr val="tx1"/>
                </a:solidFill>
              </a:rPr>
              <a:t>Doornemen inhoud presentatie</a:t>
            </a:r>
          </a:p>
          <a:p>
            <a:pPr marL="457200" indent="-457200" algn="l">
              <a:buFont typeface="Arial" panose="020B0604020202020204" pitchFamily="34" charset="0"/>
              <a:buChar char="•"/>
            </a:pPr>
            <a:r>
              <a:rPr lang="nl-NL" sz="9600" dirty="0" smtClean="0">
                <a:solidFill>
                  <a:schemeClr val="tx1"/>
                </a:solidFill>
              </a:rPr>
              <a:t>Eventueel overleg medewerker </a:t>
            </a:r>
            <a:r>
              <a:rPr lang="nl-NL" sz="9600" dirty="0" err="1" smtClean="0">
                <a:solidFill>
                  <a:schemeClr val="tx1"/>
                </a:solidFill>
              </a:rPr>
              <a:t>BvL</a:t>
            </a:r>
            <a:endParaRPr lang="nl-NL" sz="9600" dirty="0" smtClean="0">
              <a:solidFill>
                <a:schemeClr val="tx1"/>
              </a:solidFill>
            </a:endParaRPr>
          </a:p>
          <a:p>
            <a:pPr marL="457200" indent="-457200" algn="l">
              <a:buFont typeface="Arial" panose="020B0604020202020204" pitchFamily="34" charset="0"/>
              <a:buChar char="•"/>
            </a:pPr>
            <a:r>
              <a:rPr lang="nl-NL" sz="9600" dirty="0" smtClean="0">
                <a:solidFill>
                  <a:schemeClr val="tx1"/>
                </a:solidFill>
              </a:rPr>
              <a:t>Op tijd vertrekken naar bijeenkomst</a:t>
            </a:r>
          </a:p>
          <a:p>
            <a:pPr marL="457200" indent="-457200" algn="l">
              <a:buFont typeface="Arial" panose="020B0604020202020204" pitchFamily="34" charset="0"/>
              <a:buChar char="•"/>
            </a:pPr>
            <a:r>
              <a:rPr lang="nl-NL" sz="9600" dirty="0" smtClean="0">
                <a:solidFill>
                  <a:schemeClr val="tx1"/>
                </a:solidFill>
              </a:rPr>
              <a:t>Voorbereiden presentatie op locatie (testen beamer, geluid e.d.)</a:t>
            </a:r>
          </a:p>
          <a:p>
            <a:pPr marL="457200" indent="-457200" algn="l">
              <a:buFont typeface="Arial" panose="020B0604020202020204" pitchFamily="34" charset="0"/>
              <a:buChar char="•"/>
            </a:pPr>
            <a:r>
              <a:rPr lang="nl-NL" sz="9600" dirty="0" smtClean="0">
                <a:solidFill>
                  <a:schemeClr val="tx1"/>
                </a:solidFill>
              </a:rPr>
              <a:t>Verzamelen eventuele vragen bezoekers</a:t>
            </a:r>
          </a:p>
          <a:p>
            <a:pPr marL="457200" indent="-457200" algn="l">
              <a:buFont typeface="Arial" panose="020B0604020202020204" pitchFamily="34" charset="0"/>
              <a:buChar char="•"/>
            </a:pPr>
            <a:r>
              <a:rPr lang="nl-NL" sz="9600" dirty="0" smtClean="0">
                <a:solidFill>
                  <a:schemeClr val="tx1"/>
                </a:solidFill>
              </a:rPr>
              <a:t>Uitreiken informatie</a:t>
            </a:r>
          </a:p>
          <a:p>
            <a:pPr marL="457200" indent="-457200" algn="l">
              <a:buFont typeface="Arial" panose="020B0604020202020204" pitchFamily="34" charset="0"/>
              <a:buChar char="•"/>
            </a:pPr>
            <a:r>
              <a:rPr lang="nl-NL" sz="9600" dirty="0" smtClean="0">
                <a:solidFill>
                  <a:schemeClr val="tx1"/>
                </a:solidFill>
              </a:rPr>
              <a:t>Terugkoppeling </a:t>
            </a:r>
            <a:r>
              <a:rPr lang="nl-NL" sz="9600" dirty="0" err="1" smtClean="0">
                <a:solidFill>
                  <a:schemeClr val="tx1"/>
                </a:solidFill>
              </a:rPr>
              <a:t>BvL</a:t>
            </a:r>
            <a:r>
              <a:rPr lang="nl-NL" sz="9600" dirty="0" smtClean="0">
                <a:solidFill>
                  <a:schemeClr val="tx1"/>
                </a:solidFill>
              </a:rPr>
              <a:t> medewerker</a:t>
            </a:r>
          </a:p>
          <a:p>
            <a:pPr marL="457200" indent="-457200" algn="l">
              <a:buFont typeface="Arial" panose="020B0604020202020204" pitchFamily="34" charset="0"/>
              <a:buChar char="•"/>
            </a:pPr>
            <a:r>
              <a:rPr lang="nl-NL" sz="9600" dirty="0" smtClean="0">
                <a:solidFill>
                  <a:schemeClr val="tx1"/>
                </a:solidFill>
              </a:rPr>
              <a:t>Invullen declaratie</a:t>
            </a:r>
            <a:endParaRPr lang="nl-NL" sz="9600" dirty="0">
              <a:solidFill>
                <a:schemeClr val="tx1"/>
              </a:solidFill>
            </a:endParaRPr>
          </a:p>
        </p:txBody>
      </p:sp>
      <p:sp>
        <p:nvSpPr>
          <p:cNvPr id="4" name="Rechteraccolade 3"/>
          <p:cNvSpPr/>
          <p:nvPr/>
        </p:nvSpPr>
        <p:spPr>
          <a:xfrm>
            <a:off x="6857010" y="2708920"/>
            <a:ext cx="936104" cy="360040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4620" y="3594720"/>
            <a:ext cx="152400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186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1000"/>
                                        <p:tgtEl>
                                          <p:spTgt spid="3">
                                            <p:txEl>
                                              <p:pRg st="7" end="7"/>
                                            </p:txEl>
                                          </p:spTgt>
                                        </p:tgtEl>
                                      </p:cBhvr>
                                    </p:animEffect>
                                    <p:anim calcmode="lin" valueType="num">
                                      <p:cBhvr>
                                        <p:cTn id="3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1000"/>
                                        <p:tgtEl>
                                          <p:spTgt spid="3">
                                            <p:txEl>
                                              <p:pRg st="9" end="9"/>
                                            </p:txEl>
                                          </p:spTgt>
                                        </p:tgtEl>
                                      </p:cBhvr>
                                    </p:animEffect>
                                    <p:anim calcmode="lin" valueType="num">
                                      <p:cBhvr>
                                        <p:cTn id="4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grpId="0" nodeType="click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circle(in)">
                                      <p:cBhvr>
                                        <p:cTn id="54" dur="2000"/>
                                        <p:tgtEl>
                                          <p:spTgt spid="4"/>
                                        </p:tgtEl>
                                      </p:cBhvr>
                                    </p:animEffect>
                                  </p:childTnLst>
                                </p:cTn>
                              </p:par>
                              <p:par>
                                <p:cTn id="55" presetID="6" presetClass="entr" presetSubtype="16" fill="hold" nodeType="withEffect">
                                  <p:stCondLst>
                                    <p:cond delay="0"/>
                                  </p:stCondLst>
                                  <p:childTnLst>
                                    <p:set>
                                      <p:cBhvr>
                                        <p:cTn id="56" dur="1" fill="hold">
                                          <p:stCondLst>
                                            <p:cond delay="0"/>
                                          </p:stCondLst>
                                        </p:cTn>
                                        <p:tgtEl>
                                          <p:spTgt spid="2050"/>
                                        </p:tgtEl>
                                        <p:attrNameLst>
                                          <p:attrName>style.visibility</p:attrName>
                                        </p:attrNameLst>
                                      </p:cBhvr>
                                      <p:to>
                                        <p:strVal val="visible"/>
                                      </p:to>
                                    </p:set>
                                    <p:animEffect transition="in" filter="circle(in)">
                                      <p:cBhvr>
                                        <p:cTn id="5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Kledingvoorschrift</a:t>
            </a:r>
            <a:endParaRPr lang="nl-NL" dirty="0">
              <a:solidFill>
                <a:schemeClr val="accent6">
                  <a:lumMod val="75000"/>
                </a:schemeClr>
              </a:solidFill>
            </a:endParaRPr>
          </a:p>
        </p:txBody>
      </p:sp>
      <p:sp>
        <p:nvSpPr>
          <p:cNvPr id="3" name="Ondertitel 2"/>
          <p:cNvSpPr>
            <a:spLocks noGrp="1"/>
          </p:cNvSpPr>
          <p:nvPr>
            <p:ph type="subTitle" idx="1"/>
          </p:nvPr>
        </p:nvSpPr>
        <p:spPr/>
        <p:txBody>
          <a:bodyPr>
            <a:normAutofit/>
          </a:bodyPr>
          <a:lstStyle/>
          <a:p>
            <a:r>
              <a:rPr lang="nl-NL" sz="2400" dirty="0" smtClean="0"/>
              <a:t>Bij presentaties dragen we de volgende kleding;</a:t>
            </a:r>
          </a:p>
          <a:p>
            <a:r>
              <a:rPr lang="nl-NL" sz="2400" dirty="0" smtClean="0"/>
              <a:t>1 oktober-1 april</a:t>
            </a:r>
            <a:endParaRPr lang="nl-NL"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7629" y="3573016"/>
            <a:ext cx="2809302" cy="2114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912" y="3573016"/>
            <a:ext cx="2834828" cy="212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3591" y="3989973"/>
            <a:ext cx="864096" cy="1293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83514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Kledingvoorschrift</a:t>
            </a:r>
            <a:endParaRPr lang="nl-NL" dirty="0">
              <a:solidFill>
                <a:schemeClr val="accent6">
                  <a:lumMod val="75000"/>
                </a:schemeClr>
              </a:solidFill>
            </a:endParaRPr>
          </a:p>
        </p:txBody>
      </p:sp>
      <p:sp>
        <p:nvSpPr>
          <p:cNvPr id="3" name="Ondertitel 2"/>
          <p:cNvSpPr>
            <a:spLocks noGrp="1"/>
          </p:cNvSpPr>
          <p:nvPr>
            <p:ph type="subTitle" idx="1"/>
          </p:nvPr>
        </p:nvSpPr>
        <p:spPr/>
        <p:txBody>
          <a:bodyPr>
            <a:normAutofit/>
          </a:bodyPr>
          <a:lstStyle/>
          <a:p>
            <a:r>
              <a:rPr lang="nl-NL" sz="2400" dirty="0" smtClean="0"/>
              <a:t>Bij presentaties dragen we de volgende kleding;</a:t>
            </a:r>
          </a:p>
          <a:p>
            <a:r>
              <a:rPr lang="nl-NL" sz="2400" dirty="0" smtClean="0"/>
              <a:t>1 april-1 oktober</a:t>
            </a:r>
            <a:endParaRPr lang="nl-NL" sz="2400"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676" y="4596145"/>
            <a:ext cx="864096" cy="1293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5" y="3573016"/>
            <a:ext cx="3096344" cy="2337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75772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solidFill>
                  <a:schemeClr val="accent6">
                    <a:lumMod val="75000"/>
                  </a:schemeClr>
                </a:solidFill>
              </a:rPr>
              <a:t>BvL</a:t>
            </a:r>
            <a:r>
              <a:rPr lang="nl-NL" dirty="0" smtClean="0">
                <a:solidFill>
                  <a:schemeClr val="accent6">
                    <a:lumMod val="75000"/>
                  </a:schemeClr>
                </a:solidFill>
              </a:rPr>
              <a:t> Gelderland-Zuid</a:t>
            </a:r>
            <a:endParaRPr lang="nl-NL" dirty="0">
              <a:solidFill>
                <a:schemeClr val="accent6">
                  <a:lumMod val="75000"/>
                </a:schemeClr>
              </a:solidFill>
            </a:endParaRPr>
          </a:p>
        </p:txBody>
      </p:sp>
      <p:sp>
        <p:nvSpPr>
          <p:cNvPr id="3" name="Tijdelijke aanduiding voor inhoud 2"/>
          <p:cNvSpPr>
            <a:spLocks noGrp="1"/>
          </p:cNvSpPr>
          <p:nvPr>
            <p:ph idx="1"/>
          </p:nvPr>
        </p:nvSpPr>
        <p:spPr/>
        <p:txBody>
          <a:bodyPr/>
          <a:lstStyle/>
          <a:p>
            <a:pPr marL="0" indent="0">
              <a:buNone/>
            </a:pPr>
            <a:r>
              <a:rPr lang="nl-NL" dirty="0" smtClean="0"/>
              <a:t>Focus </a:t>
            </a:r>
          </a:p>
          <a:p>
            <a:r>
              <a:rPr lang="nl-NL" dirty="0" smtClean="0"/>
              <a:t>Senioren</a:t>
            </a:r>
          </a:p>
          <a:p>
            <a:r>
              <a:rPr lang="nl-NL" dirty="0"/>
              <a:t>B</a:t>
            </a:r>
            <a:r>
              <a:rPr lang="nl-NL" dirty="0" smtClean="0"/>
              <a:t>asisschool</a:t>
            </a:r>
          </a:p>
          <a:p>
            <a:r>
              <a:rPr lang="nl-NL" dirty="0" smtClean="0"/>
              <a:t>Studenten</a:t>
            </a:r>
          </a:p>
          <a:p>
            <a:r>
              <a:rPr lang="nl-NL" dirty="0" smtClean="0"/>
              <a:t>Voorlichting na brand</a:t>
            </a:r>
            <a:endParaRPr lang="nl-NL" dirty="0"/>
          </a:p>
        </p:txBody>
      </p:sp>
    </p:spTree>
    <p:extLst>
      <p:ext uri="{BB962C8B-B14F-4D97-AF65-F5344CB8AC3E}">
        <p14:creationId xmlns:p14="http://schemas.microsoft.com/office/powerpoint/2010/main" val="34762935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Declareren</a:t>
            </a:r>
            <a:endParaRPr lang="nl-NL" dirty="0">
              <a:solidFill>
                <a:schemeClr val="accent6">
                  <a:lumMod val="75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011146"/>
            <a:ext cx="3744416" cy="5302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al 3"/>
          <p:cNvSpPr/>
          <p:nvPr/>
        </p:nvSpPr>
        <p:spPr>
          <a:xfrm>
            <a:off x="2843808" y="1772816"/>
            <a:ext cx="720080"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Ovaal 4"/>
          <p:cNvSpPr/>
          <p:nvPr/>
        </p:nvSpPr>
        <p:spPr>
          <a:xfrm>
            <a:off x="4572000" y="2096852"/>
            <a:ext cx="288032"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Ovaal 5"/>
          <p:cNvSpPr/>
          <p:nvPr/>
        </p:nvSpPr>
        <p:spPr>
          <a:xfrm>
            <a:off x="2483768" y="2636912"/>
            <a:ext cx="3024336"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Ovaal 6"/>
          <p:cNvSpPr/>
          <p:nvPr/>
        </p:nvSpPr>
        <p:spPr>
          <a:xfrm>
            <a:off x="2483768" y="3933056"/>
            <a:ext cx="1152128" cy="10801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vaal 7"/>
          <p:cNvSpPr/>
          <p:nvPr/>
        </p:nvSpPr>
        <p:spPr>
          <a:xfrm>
            <a:off x="4860032" y="4149080"/>
            <a:ext cx="648072"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Ovaal 8"/>
          <p:cNvSpPr/>
          <p:nvPr/>
        </p:nvSpPr>
        <p:spPr>
          <a:xfrm>
            <a:off x="2771800" y="5229200"/>
            <a:ext cx="792088"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p:cNvSpPr txBox="1"/>
          <p:nvPr/>
        </p:nvSpPr>
        <p:spPr>
          <a:xfrm>
            <a:off x="251520" y="1675571"/>
            <a:ext cx="1728192" cy="523220"/>
          </a:xfrm>
          <a:prstGeom prst="rect">
            <a:avLst/>
          </a:prstGeom>
          <a:noFill/>
        </p:spPr>
        <p:txBody>
          <a:bodyPr wrap="square" rtlCol="0">
            <a:spAutoFit/>
          </a:bodyPr>
          <a:lstStyle/>
          <a:p>
            <a:r>
              <a:rPr lang="nl-NL" sz="1400" dirty="0" smtClean="0"/>
              <a:t>Naam en post invullen</a:t>
            </a:r>
            <a:endParaRPr lang="nl-NL" sz="1400" dirty="0"/>
          </a:p>
        </p:txBody>
      </p:sp>
      <p:cxnSp>
        <p:nvCxnSpPr>
          <p:cNvPr id="12" name="Rechte verbindingslijn met pijl 11"/>
          <p:cNvCxnSpPr/>
          <p:nvPr/>
        </p:nvCxnSpPr>
        <p:spPr>
          <a:xfrm>
            <a:off x="1259632" y="1988840"/>
            <a:ext cx="1512168" cy="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kstvak 12"/>
          <p:cNvSpPr txBox="1"/>
          <p:nvPr/>
        </p:nvSpPr>
        <p:spPr>
          <a:xfrm>
            <a:off x="6588224" y="1988840"/>
            <a:ext cx="1800200" cy="276999"/>
          </a:xfrm>
          <a:prstGeom prst="rect">
            <a:avLst/>
          </a:prstGeom>
          <a:noFill/>
        </p:spPr>
        <p:txBody>
          <a:bodyPr wrap="square" rtlCol="0">
            <a:spAutoFit/>
          </a:bodyPr>
          <a:lstStyle/>
          <a:p>
            <a:r>
              <a:rPr lang="nl-NL" sz="1200" dirty="0" smtClean="0"/>
              <a:t>Overige uren aankruisen</a:t>
            </a:r>
            <a:endParaRPr lang="nl-NL" sz="1200" dirty="0"/>
          </a:p>
        </p:txBody>
      </p:sp>
      <p:cxnSp>
        <p:nvCxnSpPr>
          <p:cNvPr id="15" name="Rechte verbindingslijn met pijl 14"/>
          <p:cNvCxnSpPr>
            <a:stCxn id="13" idx="1"/>
          </p:cNvCxnSpPr>
          <p:nvPr/>
        </p:nvCxnSpPr>
        <p:spPr>
          <a:xfrm flipH="1" flipV="1">
            <a:off x="5004048" y="2127339"/>
            <a:ext cx="1584176" cy="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kstvak 15"/>
          <p:cNvSpPr txBox="1"/>
          <p:nvPr/>
        </p:nvSpPr>
        <p:spPr>
          <a:xfrm>
            <a:off x="107504" y="2786444"/>
            <a:ext cx="2160240" cy="276999"/>
          </a:xfrm>
          <a:prstGeom prst="rect">
            <a:avLst/>
          </a:prstGeom>
          <a:noFill/>
        </p:spPr>
        <p:txBody>
          <a:bodyPr wrap="square" rtlCol="0">
            <a:spAutoFit/>
          </a:bodyPr>
          <a:lstStyle/>
          <a:p>
            <a:r>
              <a:rPr lang="nl-NL" sz="1200" dirty="0" smtClean="0"/>
              <a:t>Datum, activiteit en tijd invullen</a:t>
            </a:r>
            <a:endParaRPr lang="nl-NL" sz="1200" dirty="0"/>
          </a:p>
        </p:txBody>
      </p:sp>
      <p:cxnSp>
        <p:nvCxnSpPr>
          <p:cNvPr id="18" name="Rechte verbindingslijn met pijl 17"/>
          <p:cNvCxnSpPr>
            <a:stCxn id="16" idx="3"/>
          </p:cNvCxnSpPr>
          <p:nvPr/>
        </p:nvCxnSpPr>
        <p:spPr>
          <a:xfrm>
            <a:off x="2267744" y="2924944"/>
            <a:ext cx="144016"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kstvak 18"/>
          <p:cNvSpPr txBox="1"/>
          <p:nvPr/>
        </p:nvSpPr>
        <p:spPr>
          <a:xfrm>
            <a:off x="179512" y="4077072"/>
            <a:ext cx="1944216" cy="461665"/>
          </a:xfrm>
          <a:prstGeom prst="rect">
            <a:avLst/>
          </a:prstGeom>
          <a:noFill/>
        </p:spPr>
        <p:txBody>
          <a:bodyPr wrap="square" rtlCol="0">
            <a:spAutoFit/>
          </a:bodyPr>
          <a:lstStyle/>
          <a:p>
            <a:r>
              <a:rPr lang="nl-NL" sz="1200" dirty="0" smtClean="0"/>
              <a:t>Datum en reistijd (heen en terugreis apart)</a:t>
            </a:r>
            <a:endParaRPr lang="nl-NL" sz="1200" dirty="0"/>
          </a:p>
        </p:txBody>
      </p:sp>
      <p:cxnSp>
        <p:nvCxnSpPr>
          <p:cNvPr id="21" name="Rechte verbindingslijn met pijl 20"/>
          <p:cNvCxnSpPr/>
          <p:nvPr/>
        </p:nvCxnSpPr>
        <p:spPr>
          <a:xfrm>
            <a:off x="1763688" y="4365104"/>
            <a:ext cx="648072"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kstvak 21"/>
          <p:cNvSpPr txBox="1"/>
          <p:nvPr/>
        </p:nvSpPr>
        <p:spPr>
          <a:xfrm>
            <a:off x="6372200" y="4221088"/>
            <a:ext cx="2016224" cy="276999"/>
          </a:xfrm>
          <a:prstGeom prst="rect">
            <a:avLst/>
          </a:prstGeom>
          <a:noFill/>
        </p:spPr>
        <p:txBody>
          <a:bodyPr wrap="square" rtlCol="0">
            <a:spAutoFit/>
          </a:bodyPr>
          <a:lstStyle/>
          <a:p>
            <a:r>
              <a:rPr lang="nl-NL" sz="1200" dirty="0" smtClean="0"/>
              <a:t>Gereden km invullen per rit</a:t>
            </a:r>
            <a:endParaRPr lang="nl-NL" sz="1200" dirty="0"/>
          </a:p>
        </p:txBody>
      </p:sp>
      <p:cxnSp>
        <p:nvCxnSpPr>
          <p:cNvPr id="24" name="Rechte verbindingslijn met pijl 23"/>
          <p:cNvCxnSpPr>
            <a:stCxn id="22" idx="1"/>
          </p:cNvCxnSpPr>
          <p:nvPr/>
        </p:nvCxnSpPr>
        <p:spPr>
          <a:xfrm flipH="1">
            <a:off x="5580112" y="4359588"/>
            <a:ext cx="792088" cy="551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Tekstvak 24"/>
          <p:cNvSpPr txBox="1"/>
          <p:nvPr/>
        </p:nvSpPr>
        <p:spPr>
          <a:xfrm>
            <a:off x="323528" y="5322403"/>
            <a:ext cx="1620180" cy="461665"/>
          </a:xfrm>
          <a:prstGeom prst="rect">
            <a:avLst/>
          </a:prstGeom>
          <a:noFill/>
        </p:spPr>
        <p:txBody>
          <a:bodyPr wrap="square" rtlCol="0">
            <a:spAutoFit/>
          </a:bodyPr>
          <a:lstStyle/>
          <a:p>
            <a:r>
              <a:rPr lang="nl-NL" sz="1200" dirty="0" smtClean="0"/>
              <a:t>Ondertekenen en aanbieden </a:t>
            </a:r>
            <a:r>
              <a:rPr lang="nl-NL" sz="1200" dirty="0" err="1" smtClean="0"/>
              <a:t>groepschef</a:t>
            </a:r>
            <a:endParaRPr lang="nl-NL" sz="1200" dirty="0"/>
          </a:p>
        </p:txBody>
      </p:sp>
      <p:cxnSp>
        <p:nvCxnSpPr>
          <p:cNvPr id="27" name="Rechte verbindingslijn met pijl 26"/>
          <p:cNvCxnSpPr>
            <a:stCxn id="25" idx="3"/>
          </p:cNvCxnSpPr>
          <p:nvPr/>
        </p:nvCxnSpPr>
        <p:spPr>
          <a:xfrm>
            <a:off x="1943708" y="5553236"/>
            <a:ext cx="684076" cy="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864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1000"/>
                                        <p:tgtEl>
                                          <p:spTgt spid="6"/>
                                        </p:tgtEl>
                                      </p:cBhvr>
                                    </p:animEffect>
                                    <p:anim calcmode="lin" valueType="num">
                                      <p:cBhvr>
                                        <p:cTn id="47" dur="1000" fill="hold"/>
                                        <p:tgtEl>
                                          <p:spTgt spid="6"/>
                                        </p:tgtEl>
                                        <p:attrNameLst>
                                          <p:attrName>ppt_x</p:attrName>
                                        </p:attrNameLst>
                                      </p:cBhvr>
                                      <p:tavLst>
                                        <p:tav tm="0">
                                          <p:val>
                                            <p:strVal val="#ppt_x"/>
                                          </p:val>
                                        </p:tav>
                                        <p:tav tm="100000">
                                          <p:val>
                                            <p:strVal val="#ppt_x"/>
                                          </p:val>
                                        </p:tav>
                                      </p:tavLst>
                                    </p:anim>
                                    <p:anim calcmode="lin" valueType="num">
                                      <p:cBhvr>
                                        <p:cTn id="48" dur="1000" fill="hold"/>
                                        <p:tgtEl>
                                          <p:spTgt spid="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1000"/>
                                        <p:tgtEl>
                                          <p:spTgt spid="8"/>
                                        </p:tgtEl>
                                      </p:cBhvr>
                                    </p:animEffect>
                                    <p:anim calcmode="lin" valueType="num">
                                      <p:cBhvr>
                                        <p:cTn id="81" dur="1000" fill="hold"/>
                                        <p:tgtEl>
                                          <p:spTgt spid="8"/>
                                        </p:tgtEl>
                                        <p:attrNameLst>
                                          <p:attrName>ppt_x</p:attrName>
                                        </p:attrNameLst>
                                      </p:cBhvr>
                                      <p:tavLst>
                                        <p:tav tm="0">
                                          <p:val>
                                            <p:strVal val="#ppt_x"/>
                                          </p:val>
                                        </p:tav>
                                        <p:tav tm="100000">
                                          <p:val>
                                            <p:strVal val="#ppt_x"/>
                                          </p:val>
                                        </p:tav>
                                      </p:tavLst>
                                    </p:anim>
                                    <p:anim calcmode="lin" valueType="num">
                                      <p:cBhvr>
                                        <p:cTn id="82" dur="1000" fill="hold"/>
                                        <p:tgtEl>
                                          <p:spTgt spid="8"/>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1000"/>
                                        <p:tgtEl>
                                          <p:spTgt spid="22"/>
                                        </p:tgtEl>
                                      </p:cBhvr>
                                    </p:animEffect>
                                    <p:anim calcmode="lin" valueType="num">
                                      <p:cBhvr>
                                        <p:cTn id="86" dur="1000" fill="hold"/>
                                        <p:tgtEl>
                                          <p:spTgt spid="22"/>
                                        </p:tgtEl>
                                        <p:attrNameLst>
                                          <p:attrName>ppt_x</p:attrName>
                                        </p:attrNameLst>
                                      </p:cBhvr>
                                      <p:tavLst>
                                        <p:tav tm="0">
                                          <p:val>
                                            <p:strVal val="#ppt_x"/>
                                          </p:val>
                                        </p:tav>
                                        <p:tav tm="100000">
                                          <p:val>
                                            <p:strVal val="#ppt_x"/>
                                          </p:val>
                                        </p:tav>
                                      </p:tavLst>
                                    </p:anim>
                                    <p:anim calcmode="lin" valueType="num">
                                      <p:cBhvr>
                                        <p:cTn id="87" dur="1000" fill="hold"/>
                                        <p:tgtEl>
                                          <p:spTgt spid="22"/>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1000"/>
                                        <p:tgtEl>
                                          <p:spTgt spid="24"/>
                                        </p:tgtEl>
                                      </p:cBhvr>
                                    </p:animEffect>
                                    <p:anim calcmode="lin" valueType="num">
                                      <p:cBhvr>
                                        <p:cTn id="91" dur="1000" fill="hold"/>
                                        <p:tgtEl>
                                          <p:spTgt spid="24"/>
                                        </p:tgtEl>
                                        <p:attrNameLst>
                                          <p:attrName>ppt_x</p:attrName>
                                        </p:attrNameLst>
                                      </p:cBhvr>
                                      <p:tavLst>
                                        <p:tav tm="0">
                                          <p:val>
                                            <p:strVal val="#ppt_x"/>
                                          </p:val>
                                        </p:tav>
                                        <p:tav tm="100000">
                                          <p:val>
                                            <p:strVal val="#ppt_x"/>
                                          </p:val>
                                        </p:tav>
                                      </p:tavLst>
                                    </p:anim>
                                    <p:anim calcmode="lin" valueType="num">
                                      <p:cBhvr>
                                        <p:cTn id="9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fade">
                                      <p:cBhvr>
                                        <p:cTn id="97" dur="1000"/>
                                        <p:tgtEl>
                                          <p:spTgt spid="9"/>
                                        </p:tgtEl>
                                      </p:cBhvr>
                                    </p:animEffect>
                                    <p:anim calcmode="lin" valueType="num">
                                      <p:cBhvr>
                                        <p:cTn id="98" dur="1000" fill="hold"/>
                                        <p:tgtEl>
                                          <p:spTgt spid="9"/>
                                        </p:tgtEl>
                                        <p:attrNameLst>
                                          <p:attrName>ppt_x</p:attrName>
                                        </p:attrNameLst>
                                      </p:cBhvr>
                                      <p:tavLst>
                                        <p:tav tm="0">
                                          <p:val>
                                            <p:strVal val="#ppt_x"/>
                                          </p:val>
                                        </p:tav>
                                        <p:tav tm="100000">
                                          <p:val>
                                            <p:strVal val="#ppt_x"/>
                                          </p:val>
                                        </p:tav>
                                      </p:tavLst>
                                    </p:anim>
                                    <p:anim calcmode="lin" valueType="num">
                                      <p:cBhvr>
                                        <p:cTn id="99" dur="1000" fill="hold"/>
                                        <p:tgtEl>
                                          <p:spTgt spid="9"/>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fade">
                                      <p:cBhvr>
                                        <p:cTn id="102" dur="1000"/>
                                        <p:tgtEl>
                                          <p:spTgt spid="25"/>
                                        </p:tgtEl>
                                      </p:cBhvr>
                                    </p:animEffect>
                                    <p:anim calcmode="lin" valueType="num">
                                      <p:cBhvr>
                                        <p:cTn id="103" dur="1000" fill="hold"/>
                                        <p:tgtEl>
                                          <p:spTgt spid="25"/>
                                        </p:tgtEl>
                                        <p:attrNameLst>
                                          <p:attrName>ppt_x</p:attrName>
                                        </p:attrNameLst>
                                      </p:cBhvr>
                                      <p:tavLst>
                                        <p:tav tm="0">
                                          <p:val>
                                            <p:strVal val="#ppt_x"/>
                                          </p:val>
                                        </p:tav>
                                        <p:tav tm="100000">
                                          <p:val>
                                            <p:strVal val="#ppt_x"/>
                                          </p:val>
                                        </p:tav>
                                      </p:tavLst>
                                    </p:anim>
                                    <p:anim calcmode="lin" valueType="num">
                                      <p:cBhvr>
                                        <p:cTn id="104" dur="1000" fill="hold"/>
                                        <p:tgtEl>
                                          <p:spTgt spid="25"/>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1000"/>
                                        <p:tgtEl>
                                          <p:spTgt spid="27"/>
                                        </p:tgtEl>
                                      </p:cBhvr>
                                    </p:animEffect>
                                    <p:anim calcmode="lin" valueType="num">
                                      <p:cBhvr>
                                        <p:cTn id="108" dur="1000" fill="hold"/>
                                        <p:tgtEl>
                                          <p:spTgt spid="27"/>
                                        </p:tgtEl>
                                        <p:attrNameLst>
                                          <p:attrName>ppt_x</p:attrName>
                                        </p:attrNameLst>
                                      </p:cBhvr>
                                      <p:tavLst>
                                        <p:tav tm="0">
                                          <p:val>
                                            <p:strVal val="#ppt_x"/>
                                          </p:val>
                                        </p:tav>
                                        <p:tav tm="100000">
                                          <p:val>
                                            <p:strVal val="#ppt_x"/>
                                          </p:val>
                                        </p:tav>
                                      </p:tavLst>
                                    </p:anim>
                                    <p:anim calcmode="lin" valueType="num">
                                      <p:cBhvr>
                                        <p:cTn id="10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3" grpId="0"/>
      <p:bldP spid="16" grpId="0"/>
      <p:bldP spid="19" grpId="0"/>
      <p:bldP spid="22"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Programma</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pPr marL="457200" indent="-457200" algn="l">
              <a:buFont typeface="Arial" panose="020B0604020202020204" pitchFamily="34" charset="0"/>
              <a:buChar char="•"/>
            </a:pPr>
            <a:r>
              <a:rPr lang="nl-NL" dirty="0" smtClean="0">
                <a:solidFill>
                  <a:schemeClr val="bg1">
                    <a:lumMod val="75000"/>
                  </a:schemeClr>
                </a:solidFill>
              </a:rPr>
              <a:t>Doelstelling</a:t>
            </a:r>
          </a:p>
          <a:p>
            <a:pPr marL="457200" indent="-457200" algn="l">
              <a:buFont typeface="Arial" panose="020B0604020202020204" pitchFamily="34" charset="0"/>
              <a:buChar char="•"/>
            </a:pPr>
            <a:r>
              <a:rPr lang="nl-NL" dirty="0" smtClean="0">
                <a:solidFill>
                  <a:schemeClr val="bg1">
                    <a:lumMod val="75000"/>
                  </a:schemeClr>
                </a:solidFill>
              </a:rPr>
              <a:t>Algemene zaken</a:t>
            </a:r>
          </a:p>
          <a:p>
            <a:pPr marL="457200" indent="-457200" algn="l">
              <a:buFont typeface="Arial" panose="020B0604020202020204" pitchFamily="34" charset="0"/>
              <a:buChar char="•"/>
            </a:pPr>
            <a:r>
              <a:rPr lang="nl-NL" dirty="0" smtClean="0">
                <a:solidFill>
                  <a:schemeClr val="tx1"/>
                </a:solidFill>
              </a:rPr>
              <a:t>Vakinhoudelijk</a:t>
            </a:r>
          </a:p>
          <a:p>
            <a:pPr marL="457200" indent="-457200" algn="l">
              <a:buFont typeface="Arial" panose="020B0604020202020204" pitchFamily="34" charset="0"/>
              <a:buChar char="•"/>
            </a:pPr>
            <a:r>
              <a:rPr lang="nl-NL" dirty="0" smtClean="0">
                <a:solidFill>
                  <a:schemeClr val="bg1">
                    <a:lumMod val="75000"/>
                  </a:schemeClr>
                </a:solidFill>
              </a:rPr>
              <a:t>Voorbereiding dagdeel 2</a:t>
            </a:r>
            <a:endParaRPr lang="nl-NL" dirty="0">
              <a:solidFill>
                <a:schemeClr val="bg1">
                  <a:lumMod val="75000"/>
                </a:schemeClr>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2564904"/>
            <a:ext cx="2915816" cy="2186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420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Rookmelders</a:t>
            </a:r>
            <a:endParaRPr lang="nl-NL" dirty="0">
              <a:solidFill>
                <a:schemeClr val="accent6">
                  <a:lumMod val="75000"/>
                </a:schemeClr>
              </a:solidFill>
            </a:endParaRPr>
          </a:p>
        </p:txBody>
      </p:sp>
      <p:sp>
        <p:nvSpPr>
          <p:cNvPr id="3" name="Ondertitel 2"/>
          <p:cNvSpPr>
            <a:spLocks noGrp="1"/>
          </p:cNvSpPr>
          <p:nvPr>
            <p:ph type="subTitle" idx="1"/>
          </p:nvPr>
        </p:nvSpPr>
        <p:spPr>
          <a:xfrm>
            <a:off x="1045604" y="2492896"/>
            <a:ext cx="7016824" cy="3145904"/>
          </a:xfrm>
        </p:spPr>
        <p:txBody>
          <a:bodyPr>
            <a:normAutofit lnSpcReduction="10000"/>
          </a:bodyPr>
          <a:lstStyle/>
          <a:p>
            <a:pPr marL="457200" indent="-457200" algn="l">
              <a:buFont typeface="Arial" panose="020B0604020202020204" pitchFamily="34" charset="0"/>
              <a:buChar char="•"/>
            </a:pPr>
            <a:r>
              <a:rPr lang="nl-NL" dirty="0" smtClean="0">
                <a:solidFill>
                  <a:schemeClr val="tx1"/>
                </a:solidFill>
              </a:rPr>
              <a:t>Redden honderden levens;</a:t>
            </a:r>
          </a:p>
          <a:p>
            <a:pPr marL="457200" indent="-457200" algn="l">
              <a:buFont typeface="Arial" panose="020B0604020202020204" pitchFamily="34" charset="0"/>
              <a:buChar char="•"/>
            </a:pPr>
            <a:r>
              <a:rPr lang="nl-NL" dirty="0" smtClean="0">
                <a:solidFill>
                  <a:schemeClr val="tx1"/>
                </a:solidFill>
              </a:rPr>
              <a:t>Kunnen eenvoudig (zelf) geïnstalleerd worden;</a:t>
            </a:r>
          </a:p>
          <a:p>
            <a:pPr marL="457200" indent="-457200" algn="l">
              <a:buFont typeface="Arial" panose="020B0604020202020204" pitchFamily="34" charset="0"/>
              <a:buChar char="•"/>
            </a:pPr>
            <a:r>
              <a:rPr lang="nl-NL" dirty="0" smtClean="0">
                <a:solidFill>
                  <a:schemeClr val="tx1"/>
                </a:solidFill>
              </a:rPr>
              <a:t>Zijn relatief goedkoop;</a:t>
            </a:r>
          </a:p>
          <a:p>
            <a:pPr marL="457200" indent="-457200" algn="l">
              <a:buFont typeface="Arial" panose="020B0604020202020204" pitchFamily="34" charset="0"/>
              <a:buChar char="•"/>
            </a:pPr>
            <a:r>
              <a:rPr lang="nl-NL" dirty="0" smtClean="0">
                <a:solidFill>
                  <a:schemeClr val="tx1"/>
                </a:solidFill>
              </a:rPr>
              <a:t>Moeten regelmatig stofvrij gemaakt worden.</a:t>
            </a:r>
            <a:endParaRPr lang="nl-NL" dirty="0">
              <a:solidFill>
                <a:schemeClr val="tx1"/>
              </a:solidFill>
            </a:endParaRPr>
          </a:p>
        </p:txBody>
      </p:sp>
    </p:spTree>
    <p:extLst>
      <p:ext uri="{BB962C8B-B14F-4D97-AF65-F5344CB8AC3E}">
        <p14:creationId xmlns:p14="http://schemas.microsoft.com/office/powerpoint/2010/main" val="16424731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Rookmelders</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pPr algn="l"/>
            <a:r>
              <a:rPr lang="nl-NL" dirty="0" smtClean="0">
                <a:solidFill>
                  <a:schemeClr val="tx1"/>
                </a:solidFill>
              </a:rPr>
              <a:t>Optische melder</a:t>
            </a:r>
          </a:p>
          <a:p>
            <a:pPr algn="l"/>
            <a:r>
              <a:rPr lang="nl-NL" dirty="0" smtClean="0">
                <a:solidFill>
                  <a:schemeClr val="tx1"/>
                </a:solidFill>
              </a:rPr>
              <a:t>Gekoppelde rookmelder</a:t>
            </a:r>
          </a:p>
          <a:p>
            <a:pPr algn="l"/>
            <a:r>
              <a:rPr lang="nl-NL" dirty="0" smtClean="0">
                <a:solidFill>
                  <a:schemeClr val="tx1"/>
                </a:solidFill>
              </a:rPr>
              <a:t>Woning van voor 2003 geen verplichting</a:t>
            </a:r>
          </a:p>
          <a:p>
            <a:pPr algn="l"/>
            <a:r>
              <a:rPr lang="nl-NL" dirty="0" smtClean="0">
                <a:solidFill>
                  <a:schemeClr val="tx1"/>
                </a:solidFill>
              </a:rPr>
              <a:t>Na 2003 verplichte rookmelder volgens NEN 2555</a:t>
            </a:r>
            <a:endParaRPr lang="nl-NL" dirty="0">
              <a:solidFill>
                <a:schemeClr val="tx1"/>
              </a:solidFill>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2204864"/>
            <a:ext cx="1168093" cy="1122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2636912"/>
            <a:ext cx="1168152" cy="11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9832" y="4869160"/>
            <a:ext cx="1905000" cy="57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01271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solidFill>
                  <a:schemeClr val="accent6">
                    <a:lumMod val="75000"/>
                  </a:schemeClr>
                </a:solidFill>
              </a:rPr>
              <a:t>Rookmelders</a:t>
            </a:r>
            <a:endParaRPr lang="nl-NL" dirty="0">
              <a:solidFill>
                <a:schemeClr val="accent6">
                  <a:lumMod val="75000"/>
                </a:schemeClr>
              </a:solidFill>
            </a:endParaRP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12160" y="3645024"/>
            <a:ext cx="2462997" cy="2499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903" y="1916832"/>
            <a:ext cx="6535737" cy="373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7" y="3140968"/>
            <a:ext cx="2236787" cy="310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25252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solidFill>
                  <a:schemeClr val="accent6">
                    <a:lumMod val="75000"/>
                  </a:schemeClr>
                </a:solidFill>
              </a:rPr>
              <a:t>Rookmelders</a:t>
            </a:r>
            <a:endParaRPr lang="nl-NL" dirty="0">
              <a:solidFill>
                <a:schemeClr val="accent6">
                  <a:lumMod val="75000"/>
                </a:schemeClr>
              </a:solidFill>
            </a:endParaRPr>
          </a:p>
        </p:txBody>
      </p:sp>
      <p:sp>
        <p:nvSpPr>
          <p:cNvPr id="3" name="Tijdelijke aanduiding voor inhoud 2"/>
          <p:cNvSpPr>
            <a:spLocks noGrp="1"/>
          </p:cNvSpPr>
          <p:nvPr>
            <p:ph idx="1"/>
          </p:nvPr>
        </p:nvSpPr>
        <p:spPr/>
        <p:txBody>
          <a:bodyPr/>
          <a:lstStyle/>
          <a:p>
            <a:r>
              <a:rPr lang="nl-NL" dirty="0" smtClean="0"/>
              <a:t>Onderhoud</a:t>
            </a:r>
          </a:p>
          <a:p>
            <a:pPr marL="0" indent="0">
              <a:buNone/>
            </a:pPr>
            <a:r>
              <a:rPr lang="nl-NL" dirty="0" smtClean="0"/>
              <a:t> </a:t>
            </a:r>
            <a:endParaRPr lang="nl-NL"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4437112"/>
            <a:ext cx="1524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https://encrypted-tbn0.gstatic.com/images?q=tbn:ANd9GcQ5ttAXi87erkZ55S5E-xTAKM9lrGovpr_W9mVCLiaIsMtH970b4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810" y="2924944"/>
            <a:ext cx="952500" cy="113347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810" y="4365104"/>
            <a:ext cx="952500"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kstvak 3"/>
          <p:cNvSpPr txBox="1"/>
          <p:nvPr/>
        </p:nvSpPr>
        <p:spPr>
          <a:xfrm>
            <a:off x="2123728" y="3861048"/>
            <a:ext cx="3384376" cy="646331"/>
          </a:xfrm>
          <a:prstGeom prst="rect">
            <a:avLst/>
          </a:prstGeom>
          <a:noFill/>
        </p:spPr>
        <p:txBody>
          <a:bodyPr wrap="square" rtlCol="0">
            <a:spAutoFit/>
          </a:bodyPr>
          <a:lstStyle/>
          <a:p>
            <a:r>
              <a:rPr lang="nl-NL" dirty="0" smtClean="0"/>
              <a:t>Eén keer per maand testen en schoonmaken melder.</a:t>
            </a:r>
          </a:p>
        </p:txBody>
      </p:sp>
      <p:sp>
        <p:nvSpPr>
          <p:cNvPr id="5" name="Tekstvak 4"/>
          <p:cNvSpPr txBox="1"/>
          <p:nvPr/>
        </p:nvSpPr>
        <p:spPr>
          <a:xfrm>
            <a:off x="2843808" y="5229200"/>
            <a:ext cx="3744416" cy="369332"/>
          </a:xfrm>
          <a:prstGeom prst="rect">
            <a:avLst/>
          </a:prstGeom>
          <a:noFill/>
        </p:spPr>
        <p:txBody>
          <a:bodyPr wrap="square" rtlCol="0">
            <a:spAutoFit/>
          </a:bodyPr>
          <a:lstStyle/>
          <a:p>
            <a:r>
              <a:rPr lang="nl-NL" dirty="0" smtClean="0"/>
              <a:t>Eén keer per jaar batterij vervangen</a:t>
            </a:r>
            <a:endParaRPr lang="nl-NL" dirty="0"/>
          </a:p>
        </p:txBody>
      </p:sp>
    </p:spTree>
    <p:extLst>
      <p:ext uri="{BB962C8B-B14F-4D97-AF65-F5344CB8AC3E}">
        <p14:creationId xmlns:p14="http://schemas.microsoft.com/office/powerpoint/2010/main" val="361076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9"/>
                                        </p:tgtEl>
                                        <p:attrNameLst>
                                          <p:attrName>style.visibility</p:attrName>
                                        </p:attrNameLst>
                                      </p:cBhvr>
                                      <p:to>
                                        <p:strVal val="visible"/>
                                      </p:to>
                                    </p:set>
                                    <p:anim calcmode="lin" valueType="num">
                                      <p:cBhvr additive="base">
                                        <p:cTn id="11" dur="500" fill="hold"/>
                                        <p:tgtEl>
                                          <p:spTgt spid="1029"/>
                                        </p:tgtEl>
                                        <p:attrNameLst>
                                          <p:attrName>ppt_x</p:attrName>
                                        </p:attrNameLst>
                                      </p:cBhvr>
                                      <p:tavLst>
                                        <p:tav tm="0">
                                          <p:val>
                                            <p:strVal val="#ppt_x"/>
                                          </p:val>
                                        </p:tav>
                                        <p:tav tm="100000">
                                          <p:val>
                                            <p:strVal val="#ppt_x"/>
                                          </p:val>
                                        </p:tav>
                                      </p:tavLst>
                                    </p:anim>
                                    <p:anim calcmode="lin" valueType="num">
                                      <p:cBhvr additive="base">
                                        <p:cTn id="12" dur="500" fill="hold"/>
                                        <p:tgtEl>
                                          <p:spTgt spid="102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 calcmode="lin" valueType="num">
                                      <p:cBhvr additive="base">
                                        <p:cTn id="21" dur="500" fill="hold"/>
                                        <p:tgtEl>
                                          <p:spTgt spid="1026"/>
                                        </p:tgtEl>
                                        <p:attrNameLst>
                                          <p:attrName>ppt_x</p:attrName>
                                        </p:attrNameLst>
                                      </p:cBhvr>
                                      <p:tavLst>
                                        <p:tav tm="0">
                                          <p:val>
                                            <p:strVal val="#ppt_x"/>
                                          </p:val>
                                        </p:tav>
                                        <p:tav tm="100000">
                                          <p:val>
                                            <p:strVal val="#ppt_x"/>
                                          </p:val>
                                        </p:tav>
                                      </p:tavLst>
                                    </p:anim>
                                    <p:anim calcmode="lin" valueType="num">
                                      <p:cBhvr additive="base">
                                        <p:cTn id="22" dur="500" fill="hold"/>
                                        <p:tgtEl>
                                          <p:spTgt spid="102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Rookmelders</a:t>
            </a:r>
            <a:endParaRPr lang="nl-NL" dirty="0">
              <a:solidFill>
                <a:schemeClr val="accent6">
                  <a:lumMod val="75000"/>
                </a:schemeClr>
              </a:solidFill>
            </a:endParaRPr>
          </a:p>
        </p:txBody>
      </p:sp>
      <p:sp>
        <p:nvSpPr>
          <p:cNvPr id="3" name="Ondertitel 2"/>
          <p:cNvSpPr>
            <a:spLocks noGrp="1"/>
          </p:cNvSpPr>
          <p:nvPr>
            <p:ph type="subTitle" idx="1"/>
          </p:nvPr>
        </p:nvSpPr>
        <p:spPr>
          <a:xfrm>
            <a:off x="1045604" y="2492896"/>
            <a:ext cx="7016824" cy="3145904"/>
          </a:xfrm>
        </p:spPr>
        <p:txBody>
          <a:bodyPr/>
          <a:lstStyle/>
          <a:p>
            <a:r>
              <a:rPr lang="nl-NL" dirty="0" smtClean="0">
                <a:solidFill>
                  <a:schemeClr val="tx1"/>
                </a:solidFill>
              </a:rPr>
              <a:t>Waar ophangen</a:t>
            </a:r>
            <a:endParaRPr lang="nl-NL" dirty="0">
              <a:solidFill>
                <a:schemeClr val="tx1"/>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212976"/>
            <a:ext cx="2700337"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3212976"/>
            <a:ext cx="2700337" cy="154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3212976"/>
            <a:ext cx="2700337"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01276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Rookmelders</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pPr algn="l"/>
            <a:r>
              <a:rPr lang="nl-NL" dirty="0" smtClean="0"/>
              <a:t>Waar ophangen</a:t>
            </a:r>
            <a:endParaRPr lang="nl-NL"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2204864"/>
            <a:ext cx="4248472" cy="3907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39720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Rookmelders</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pPr algn="l"/>
            <a:r>
              <a:rPr lang="nl-NL" dirty="0" smtClean="0"/>
              <a:t>Waar ophangen</a:t>
            </a:r>
            <a:endParaRPr lang="nl-NL"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2214986"/>
            <a:ext cx="4104059" cy="4039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2671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Rookmelders</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pPr algn="l"/>
            <a:r>
              <a:rPr lang="nl-NL" dirty="0" smtClean="0">
                <a:solidFill>
                  <a:schemeClr val="tx1"/>
                </a:solidFill>
              </a:rPr>
              <a:t>Waar ophangen</a:t>
            </a:r>
            <a:endParaRPr lang="nl-NL" dirty="0">
              <a:solidFill>
                <a:schemeClr val="tx1"/>
              </a:solidFill>
            </a:endParaRPr>
          </a:p>
        </p:txBody>
      </p:sp>
      <p:pic>
        <p:nvPicPr>
          <p:cNvPr id="6"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19672" y="2908778"/>
            <a:ext cx="6478438" cy="4860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vak 3"/>
          <p:cNvSpPr txBox="1"/>
          <p:nvPr/>
        </p:nvSpPr>
        <p:spPr>
          <a:xfrm>
            <a:off x="1845137" y="2996952"/>
            <a:ext cx="1656184" cy="400110"/>
          </a:xfrm>
          <a:prstGeom prst="rect">
            <a:avLst/>
          </a:prstGeom>
          <a:solidFill>
            <a:schemeClr val="bg1"/>
          </a:solidFill>
        </p:spPr>
        <p:txBody>
          <a:bodyPr wrap="square" rtlCol="0">
            <a:spAutoFit/>
          </a:bodyPr>
          <a:lstStyle/>
          <a:p>
            <a:r>
              <a:rPr lang="nl-NL" sz="2000" dirty="0" smtClean="0"/>
              <a:t>Appartement</a:t>
            </a:r>
            <a:endParaRPr lang="nl-NL" sz="2000" dirty="0"/>
          </a:p>
        </p:txBody>
      </p:sp>
    </p:spTree>
    <p:extLst>
      <p:ext uri="{BB962C8B-B14F-4D97-AF65-F5344CB8AC3E}">
        <p14:creationId xmlns:p14="http://schemas.microsoft.com/office/powerpoint/2010/main" val="462671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Rookmelders</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pPr algn="l"/>
            <a:r>
              <a:rPr lang="nl-NL" dirty="0" smtClean="0">
                <a:solidFill>
                  <a:schemeClr val="tx1"/>
                </a:solidFill>
              </a:rPr>
              <a:t>Waar ophangen</a:t>
            </a:r>
            <a:endParaRPr lang="nl-NL" dirty="0">
              <a:solidFill>
                <a:schemeClr val="tx1"/>
              </a:solidFill>
            </a:endParaRPr>
          </a:p>
        </p:txBody>
      </p:sp>
      <p:pic>
        <p:nvPicPr>
          <p:cNvPr id="7"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4410" y="2735824"/>
            <a:ext cx="6480720" cy="4860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vak 3"/>
          <p:cNvSpPr txBox="1"/>
          <p:nvPr/>
        </p:nvSpPr>
        <p:spPr>
          <a:xfrm>
            <a:off x="1979712" y="2945117"/>
            <a:ext cx="1296144" cy="400110"/>
          </a:xfrm>
          <a:prstGeom prst="rect">
            <a:avLst/>
          </a:prstGeom>
          <a:noFill/>
        </p:spPr>
        <p:txBody>
          <a:bodyPr wrap="square" rtlCol="0">
            <a:spAutoFit/>
          </a:bodyPr>
          <a:lstStyle/>
          <a:p>
            <a:r>
              <a:rPr lang="nl-NL" sz="2000" dirty="0"/>
              <a:t>W</a:t>
            </a:r>
            <a:r>
              <a:rPr lang="nl-NL" sz="2000" dirty="0" smtClean="0"/>
              <a:t>oonhuis</a:t>
            </a:r>
            <a:endParaRPr lang="nl-NL" sz="2000" dirty="0"/>
          </a:p>
        </p:txBody>
      </p:sp>
    </p:spTree>
    <p:extLst>
      <p:ext uri="{BB962C8B-B14F-4D97-AF65-F5344CB8AC3E}">
        <p14:creationId xmlns:p14="http://schemas.microsoft.com/office/powerpoint/2010/main" val="6858178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Vluchtplan</a:t>
            </a:r>
            <a:endParaRPr lang="nl-NL" dirty="0">
              <a:solidFill>
                <a:schemeClr val="accent6">
                  <a:lumMod val="75000"/>
                </a:schemeClr>
              </a:solidFill>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8781" y="2708920"/>
            <a:ext cx="4819650" cy="314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57729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Vluchtplan</a:t>
            </a:r>
            <a:endParaRPr lang="nl-NL" dirty="0">
              <a:solidFill>
                <a:schemeClr val="accent6">
                  <a:lumMod val="75000"/>
                </a:schemeClr>
              </a:solidFill>
            </a:endParaRPr>
          </a:p>
        </p:txBody>
      </p:sp>
      <p:sp>
        <p:nvSpPr>
          <p:cNvPr id="3" name="Ondertitel 2"/>
          <p:cNvSpPr>
            <a:spLocks noGrp="1"/>
          </p:cNvSpPr>
          <p:nvPr>
            <p:ph type="subTitle" idx="1"/>
          </p:nvPr>
        </p:nvSpPr>
        <p:spPr/>
        <p:txBody>
          <a:bodyPr>
            <a:normAutofit fontScale="77500" lnSpcReduction="20000"/>
          </a:bodyPr>
          <a:lstStyle/>
          <a:p>
            <a:pPr marL="457200" indent="-457200" algn="l">
              <a:buFont typeface="Arial" panose="020B0604020202020204" pitchFamily="34" charset="0"/>
              <a:buChar char="•"/>
            </a:pPr>
            <a:r>
              <a:rPr lang="nl-NL" dirty="0" smtClean="0">
                <a:solidFill>
                  <a:schemeClr val="tx1"/>
                </a:solidFill>
              </a:rPr>
              <a:t>Bepaal de snelste route</a:t>
            </a:r>
          </a:p>
          <a:p>
            <a:pPr marL="457200" indent="-457200" algn="l">
              <a:buFont typeface="Arial" panose="020B0604020202020204" pitchFamily="34" charset="0"/>
              <a:buChar char="•"/>
            </a:pPr>
            <a:r>
              <a:rPr lang="nl-NL" dirty="0" smtClean="0">
                <a:solidFill>
                  <a:schemeClr val="tx1"/>
                </a:solidFill>
              </a:rPr>
              <a:t>Bepaal 2</a:t>
            </a:r>
            <a:r>
              <a:rPr lang="nl-NL" baseline="30000" dirty="0" smtClean="0">
                <a:solidFill>
                  <a:schemeClr val="tx1"/>
                </a:solidFill>
              </a:rPr>
              <a:t>e</a:t>
            </a:r>
            <a:r>
              <a:rPr lang="nl-NL" dirty="0" smtClean="0">
                <a:solidFill>
                  <a:schemeClr val="tx1"/>
                </a:solidFill>
              </a:rPr>
              <a:t> vluchtroute</a:t>
            </a:r>
          </a:p>
          <a:p>
            <a:pPr marL="457200" indent="-457200" algn="l">
              <a:buFont typeface="Arial" panose="020B0604020202020204" pitchFamily="34" charset="0"/>
              <a:buChar char="•"/>
            </a:pPr>
            <a:r>
              <a:rPr lang="nl-NL" dirty="0" smtClean="0">
                <a:solidFill>
                  <a:schemeClr val="tx1"/>
                </a:solidFill>
              </a:rPr>
              <a:t>Spreek een verzamelplaats af	(mogelijk ook een vluchtkamer aan de voorzijde woning)</a:t>
            </a:r>
          </a:p>
          <a:p>
            <a:pPr marL="457200" indent="-457200" algn="l">
              <a:buFont typeface="Arial" panose="020B0604020202020204" pitchFamily="34" charset="0"/>
              <a:buChar char="•"/>
            </a:pPr>
            <a:r>
              <a:rPr lang="nl-NL" dirty="0" smtClean="0">
                <a:solidFill>
                  <a:schemeClr val="tx1"/>
                </a:solidFill>
              </a:rPr>
              <a:t>Wie zorgt voor wie </a:t>
            </a:r>
          </a:p>
          <a:p>
            <a:pPr marL="457200" indent="-457200" algn="l">
              <a:buFont typeface="Arial" panose="020B0604020202020204" pitchFamily="34" charset="0"/>
              <a:buChar char="•"/>
            </a:pPr>
            <a:r>
              <a:rPr lang="nl-NL" dirty="0" smtClean="0">
                <a:solidFill>
                  <a:schemeClr val="tx1"/>
                </a:solidFill>
              </a:rPr>
              <a:t>Verzamelplaats</a:t>
            </a:r>
          </a:p>
          <a:p>
            <a:pPr marL="457200" indent="-457200" algn="l">
              <a:buFont typeface="Arial" panose="020B0604020202020204" pitchFamily="34" charset="0"/>
              <a:buChar char="•"/>
            </a:pPr>
            <a:r>
              <a:rPr lang="nl-NL" dirty="0" smtClean="0">
                <a:solidFill>
                  <a:schemeClr val="tx1"/>
                </a:solidFill>
              </a:rPr>
              <a:t>Vaste plek sleutel</a:t>
            </a:r>
          </a:p>
          <a:p>
            <a:pPr marL="457200" indent="-457200" algn="l">
              <a:buFont typeface="Arial" panose="020B0604020202020204" pitchFamily="34" charset="0"/>
              <a:buChar char="•"/>
            </a:pPr>
            <a:r>
              <a:rPr lang="nl-NL" dirty="0" smtClean="0">
                <a:solidFill>
                  <a:schemeClr val="tx1"/>
                </a:solidFill>
              </a:rPr>
              <a:t>Sluit deuren</a:t>
            </a:r>
            <a:endParaRPr lang="nl-NL" dirty="0">
              <a:solidFill>
                <a:schemeClr val="tx1"/>
              </a:solidFill>
            </a:endParaRPr>
          </a:p>
        </p:txBody>
      </p:sp>
    </p:spTree>
    <p:extLst>
      <p:ext uri="{BB962C8B-B14F-4D97-AF65-F5344CB8AC3E}">
        <p14:creationId xmlns:p14="http://schemas.microsoft.com/office/powerpoint/2010/main" val="26580812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Blusmiddelen</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pPr algn="l"/>
            <a:r>
              <a:rPr lang="nl-NL" dirty="0" smtClean="0">
                <a:solidFill>
                  <a:schemeClr val="tx1"/>
                </a:solidFill>
              </a:rPr>
              <a:t>Een beginnende brand  kan zelf geblust worden</a:t>
            </a:r>
          </a:p>
          <a:p>
            <a:pPr algn="l"/>
            <a:r>
              <a:rPr lang="nl-NL" u="sng" dirty="0" smtClean="0">
                <a:solidFill>
                  <a:schemeClr val="tx1"/>
                </a:solidFill>
              </a:rPr>
              <a:t>EIGEN VEILIGHEID voorop!!</a:t>
            </a:r>
            <a:endParaRPr lang="nl-NL" u="sng" dirty="0">
              <a:solidFill>
                <a:schemeClr val="tx1"/>
              </a:solidFill>
            </a:endParaRP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4293096"/>
            <a:ext cx="5648870" cy="1958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65406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Blusmiddelen</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pPr algn="l"/>
            <a:r>
              <a:rPr lang="nl-NL" dirty="0" smtClean="0">
                <a:solidFill>
                  <a:schemeClr val="tx1"/>
                </a:solidFill>
              </a:rPr>
              <a:t>Water</a:t>
            </a:r>
          </a:p>
          <a:p>
            <a:pPr algn="l"/>
            <a:r>
              <a:rPr lang="nl-NL" dirty="0" smtClean="0">
                <a:solidFill>
                  <a:schemeClr val="tx1"/>
                </a:solidFill>
              </a:rPr>
              <a:t>Water is (bijna) overal aanwezig en meestal een goed blusmiddel om een beginnend brandje te blussen.</a:t>
            </a:r>
            <a:endParaRPr lang="nl-NL" dirty="0">
              <a:solidFill>
                <a:schemeClr val="tx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8404" y="4437112"/>
            <a:ext cx="2470541" cy="1637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97883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Blusmiddelen</a:t>
            </a:r>
            <a:endParaRPr lang="nl-NL" dirty="0">
              <a:solidFill>
                <a:schemeClr val="accent6">
                  <a:lumMod val="75000"/>
                </a:schemeClr>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132856"/>
            <a:ext cx="7437263" cy="4063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21851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Blusmiddelen</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pPr algn="l"/>
            <a:r>
              <a:rPr lang="nl-NL" dirty="0" smtClean="0">
                <a:solidFill>
                  <a:schemeClr val="tx1"/>
                </a:solidFill>
              </a:rPr>
              <a:t>Blusdeken</a:t>
            </a:r>
          </a:p>
          <a:p>
            <a:pPr marL="457200" indent="-457200" algn="l">
              <a:buFont typeface="Arial" panose="020B0604020202020204" pitchFamily="34" charset="0"/>
              <a:buChar char="•"/>
            </a:pPr>
            <a:r>
              <a:rPr lang="nl-NL" dirty="0" smtClean="0">
                <a:solidFill>
                  <a:schemeClr val="tx1"/>
                </a:solidFill>
              </a:rPr>
              <a:t>Kleding</a:t>
            </a:r>
          </a:p>
          <a:p>
            <a:pPr marL="457200" indent="-457200" algn="l">
              <a:buFont typeface="Arial" panose="020B0604020202020204" pitchFamily="34" charset="0"/>
              <a:buChar char="•"/>
            </a:pPr>
            <a:r>
              <a:rPr lang="nl-NL" dirty="0" smtClean="0">
                <a:solidFill>
                  <a:schemeClr val="tx1"/>
                </a:solidFill>
              </a:rPr>
              <a:t>TV</a:t>
            </a:r>
          </a:p>
          <a:p>
            <a:pPr marL="457200" indent="-457200" algn="l">
              <a:buFont typeface="Arial" panose="020B0604020202020204" pitchFamily="34" charset="0"/>
              <a:buChar char="•"/>
            </a:pPr>
            <a:r>
              <a:rPr lang="nl-NL" dirty="0" smtClean="0">
                <a:solidFill>
                  <a:schemeClr val="tx1"/>
                </a:solidFill>
              </a:rPr>
              <a:t>Prullenbak</a:t>
            </a:r>
            <a:endParaRPr lang="nl-NL" dirty="0">
              <a:solidFill>
                <a:schemeClr val="tx1"/>
              </a:solidFill>
            </a:endParaRPr>
          </a:p>
        </p:txBody>
      </p:sp>
      <p:sp>
        <p:nvSpPr>
          <p:cNvPr id="4" name="Rechteraccolade 3"/>
          <p:cNvSpPr/>
          <p:nvPr/>
        </p:nvSpPr>
        <p:spPr>
          <a:xfrm>
            <a:off x="3347864" y="3140968"/>
            <a:ext cx="360040" cy="1584176"/>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2933502"/>
            <a:ext cx="1791642" cy="1791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49224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Blusmiddelen</a:t>
            </a:r>
            <a:endParaRPr lang="nl-NL" dirty="0">
              <a:solidFill>
                <a:schemeClr val="accent6">
                  <a:lumMod val="75000"/>
                </a:schemeClr>
              </a:solidFill>
            </a:endParaRP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3870540"/>
            <a:ext cx="3102874" cy="2186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ndertitel 4"/>
          <p:cNvSpPr>
            <a:spLocks noGrp="1"/>
          </p:cNvSpPr>
          <p:nvPr>
            <p:ph type="subTitle" idx="1"/>
          </p:nvPr>
        </p:nvSpPr>
        <p:spPr>
          <a:xfrm>
            <a:off x="899592" y="2414996"/>
            <a:ext cx="7016824" cy="3145904"/>
          </a:xfrm>
        </p:spPr>
        <p:txBody>
          <a:bodyPr/>
          <a:lstStyle/>
          <a:p>
            <a:pPr algn="l"/>
            <a:r>
              <a:rPr lang="nl-NL" dirty="0" smtClean="0">
                <a:solidFill>
                  <a:schemeClr val="tx1"/>
                </a:solidFill>
              </a:rPr>
              <a:t>Vlam in de pan</a:t>
            </a:r>
          </a:p>
          <a:p>
            <a:pPr algn="l"/>
            <a:r>
              <a:rPr lang="nl-NL" dirty="0" smtClean="0">
                <a:solidFill>
                  <a:schemeClr val="tx1"/>
                </a:solidFill>
              </a:rPr>
              <a:t>Geen blusdeken gebruiken</a:t>
            </a:r>
          </a:p>
          <a:p>
            <a:pPr algn="l"/>
            <a:r>
              <a:rPr lang="nl-NL" dirty="0" smtClean="0">
                <a:solidFill>
                  <a:schemeClr val="tx1"/>
                </a:solidFill>
              </a:rPr>
              <a:t>Nooit met water blussen</a:t>
            </a:r>
            <a:endParaRPr lang="nl-NL" dirty="0">
              <a:solidFill>
                <a:schemeClr val="tx1"/>
              </a:solidFill>
            </a:endParaRPr>
          </a:p>
        </p:txBody>
      </p:sp>
      <p:sp>
        <p:nvSpPr>
          <p:cNvPr id="6" name="Tekstvak 5"/>
          <p:cNvSpPr txBox="1"/>
          <p:nvPr/>
        </p:nvSpPr>
        <p:spPr>
          <a:xfrm>
            <a:off x="1907704" y="4869160"/>
            <a:ext cx="3096344" cy="369332"/>
          </a:xfrm>
          <a:prstGeom prst="rect">
            <a:avLst/>
          </a:prstGeom>
          <a:noFill/>
        </p:spPr>
        <p:txBody>
          <a:bodyPr wrap="square" rtlCol="0">
            <a:spAutoFit/>
          </a:bodyPr>
          <a:lstStyle/>
          <a:p>
            <a:r>
              <a:rPr lang="nl-NL" dirty="0" smtClean="0"/>
              <a:t>Gebruik een passende deksel</a:t>
            </a:r>
            <a:endParaRPr lang="nl-NL" dirty="0"/>
          </a:p>
        </p:txBody>
      </p:sp>
      <p:cxnSp>
        <p:nvCxnSpPr>
          <p:cNvPr id="8" name="Rechte verbindingslijn met pijl 7"/>
          <p:cNvCxnSpPr>
            <a:stCxn id="6" idx="3"/>
          </p:cNvCxnSpPr>
          <p:nvPr/>
        </p:nvCxnSpPr>
        <p:spPr>
          <a:xfrm>
            <a:off x="5004048" y="5053826"/>
            <a:ext cx="1584176"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7055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100"/>
                                        </p:tgtEl>
                                        <p:attrNameLst>
                                          <p:attrName>style.visibility</p:attrName>
                                        </p:attrNameLst>
                                      </p:cBhvr>
                                      <p:to>
                                        <p:strVal val="visible"/>
                                      </p:to>
                                    </p:set>
                                    <p:anim calcmode="lin" valueType="num">
                                      <p:cBhvr additive="base">
                                        <p:cTn id="27" dur="500" fill="hold"/>
                                        <p:tgtEl>
                                          <p:spTgt spid="4100"/>
                                        </p:tgtEl>
                                        <p:attrNameLst>
                                          <p:attrName>ppt_x</p:attrName>
                                        </p:attrNameLst>
                                      </p:cBhvr>
                                      <p:tavLst>
                                        <p:tav tm="0">
                                          <p:val>
                                            <p:strVal val="#ppt_x"/>
                                          </p:val>
                                        </p:tav>
                                        <p:tav tm="100000">
                                          <p:val>
                                            <p:strVal val="#ppt_x"/>
                                          </p:val>
                                        </p:tav>
                                      </p:tavLst>
                                    </p:anim>
                                    <p:anim calcmode="lin" valueType="num">
                                      <p:cBhvr additive="base">
                                        <p:cTn id="28"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nl-NL" dirty="0" smtClean="0">
                <a:solidFill>
                  <a:schemeClr val="accent6">
                    <a:lumMod val="75000"/>
                  </a:schemeClr>
                </a:solidFill>
              </a:rPr>
              <a:t>CO</a:t>
            </a:r>
            <a:endParaRPr lang="nl-NL" dirty="0">
              <a:solidFill>
                <a:schemeClr val="accent6">
                  <a:lumMod val="75000"/>
                </a:schemeClr>
              </a:solidFill>
            </a:endParaRPr>
          </a:p>
        </p:txBody>
      </p:sp>
      <p:sp>
        <p:nvSpPr>
          <p:cNvPr id="5" name="Ondertitel 4"/>
          <p:cNvSpPr>
            <a:spLocks noGrp="1"/>
          </p:cNvSpPr>
          <p:nvPr>
            <p:ph type="subTitle" idx="1"/>
          </p:nvPr>
        </p:nvSpPr>
        <p:spPr/>
        <p:txBody>
          <a:bodyPr/>
          <a:lstStyle/>
          <a:p>
            <a:pPr algn="l"/>
            <a:r>
              <a:rPr lang="nl-NL" dirty="0" smtClean="0">
                <a:solidFill>
                  <a:schemeClr val="tx1"/>
                </a:solidFill>
              </a:rPr>
              <a:t>Sluipmoordenaar</a:t>
            </a:r>
          </a:p>
          <a:p>
            <a:pPr algn="l"/>
            <a:r>
              <a:rPr lang="nl-NL" dirty="0" smtClean="0">
                <a:solidFill>
                  <a:schemeClr val="tx1"/>
                </a:solidFill>
              </a:rPr>
              <a:t>Geen combinatiemelder</a:t>
            </a:r>
          </a:p>
          <a:p>
            <a:pPr algn="l"/>
            <a:r>
              <a:rPr lang="nl-NL" dirty="0" smtClean="0">
                <a:solidFill>
                  <a:schemeClr val="tx1"/>
                </a:solidFill>
              </a:rPr>
              <a:t>Ophangen volgens meegeleverde installatievoorschriften</a:t>
            </a:r>
            <a:endParaRPr lang="nl-NL" dirty="0">
              <a:solidFill>
                <a:schemeClr val="tx1"/>
              </a:solidFill>
            </a:endParaRPr>
          </a:p>
        </p:txBody>
      </p:sp>
      <p:pic>
        <p:nvPicPr>
          <p:cNvPr id="11266"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6732240" y="2348880"/>
            <a:ext cx="1798637" cy="3776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5656" y="4797152"/>
            <a:ext cx="1512168"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350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1-1-2</a:t>
            </a:r>
            <a:endParaRPr lang="nl-NL" dirty="0">
              <a:solidFill>
                <a:schemeClr val="accent6">
                  <a:lumMod val="75000"/>
                </a:schemeClr>
              </a:solidFill>
            </a:endParaRPr>
          </a:p>
        </p:txBody>
      </p:sp>
      <p:sp>
        <p:nvSpPr>
          <p:cNvPr id="3" name="Ondertitel 2"/>
          <p:cNvSpPr>
            <a:spLocks noGrp="1"/>
          </p:cNvSpPr>
          <p:nvPr>
            <p:ph type="subTitle" idx="1"/>
          </p:nvPr>
        </p:nvSpPr>
        <p:spPr/>
        <p:txBody>
          <a:bodyPr>
            <a:normAutofit/>
          </a:bodyPr>
          <a:lstStyle/>
          <a:p>
            <a:pPr marL="457200" indent="-457200" algn="l">
              <a:buFont typeface="Arial" panose="020B0604020202020204" pitchFamily="34" charset="0"/>
              <a:buChar char="•"/>
            </a:pPr>
            <a:r>
              <a:rPr lang="nl-NL" dirty="0" smtClean="0">
                <a:solidFill>
                  <a:schemeClr val="tx1"/>
                </a:solidFill>
              </a:rPr>
              <a:t>Geef </a:t>
            </a:r>
            <a:r>
              <a:rPr lang="nl-NL" dirty="0">
                <a:solidFill>
                  <a:schemeClr val="tx1"/>
                </a:solidFill>
              </a:rPr>
              <a:t>aan welke hulpdienst u nodig heeft in welke plaats.</a:t>
            </a:r>
          </a:p>
          <a:p>
            <a:pPr marL="457200" indent="-457200" algn="l">
              <a:buFont typeface="Arial" panose="020B0604020202020204" pitchFamily="34" charset="0"/>
              <a:buChar char="•"/>
            </a:pPr>
            <a:r>
              <a:rPr lang="nl-NL" dirty="0" smtClean="0">
                <a:solidFill>
                  <a:schemeClr val="tx1"/>
                </a:solidFill>
              </a:rPr>
              <a:t>Plaats </a:t>
            </a:r>
            <a:r>
              <a:rPr lang="nl-NL" dirty="0">
                <a:solidFill>
                  <a:schemeClr val="tx1"/>
                </a:solidFill>
              </a:rPr>
              <a:t>van het noodgeval</a:t>
            </a:r>
          </a:p>
          <a:p>
            <a:pPr marL="457200" indent="-457200" algn="l">
              <a:buFont typeface="Arial" panose="020B0604020202020204" pitchFamily="34" charset="0"/>
              <a:buChar char="•"/>
            </a:pPr>
            <a:r>
              <a:rPr lang="nl-NL" dirty="0" smtClean="0">
                <a:solidFill>
                  <a:schemeClr val="tx1"/>
                </a:solidFill>
              </a:rPr>
              <a:t>Vervolgvragen</a:t>
            </a:r>
          </a:p>
          <a:p>
            <a:pPr marL="457200" indent="-457200" algn="l">
              <a:buFont typeface="Arial" panose="020B0604020202020204" pitchFamily="34" charset="0"/>
              <a:buChar char="•"/>
            </a:pPr>
            <a:r>
              <a:rPr lang="nl-NL" dirty="0">
                <a:solidFill>
                  <a:schemeClr val="tx1"/>
                </a:solidFill>
              </a:rPr>
              <a:t>Instructies.</a:t>
            </a:r>
          </a:p>
          <a:p>
            <a:pPr algn="l"/>
            <a:endParaRPr lang="nl-NL" dirty="0">
              <a:solidFill>
                <a:schemeClr val="tx1"/>
              </a:solidFill>
            </a:endParaRPr>
          </a:p>
          <a:p>
            <a:endParaRPr lang="nl-NL"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4149079"/>
            <a:ext cx="2554287" cy="17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09769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Aanvullende informatie</a:t>
            </a:r>
            <a:endParaRPr lang="nl-NL" dirty="0">
              <a:solidFill>
                <a:schemeClr val="accent6">
                  <a:lumMod val="75000"/>
                </a:schemeClr>
              </a:solidFill>
            </a:endParaRPr>
          </a:p>
        </p:txBody>
      </p:sp>
      <p:sp>
        <p:nvSpPr>
          <p:cNvPr id="5" name="Ondertitel 4"/>
          <p:cNvSpPr>
            <a:spLocks noGrp="1"/>
          </p:cNvSpPr>
          <p:nvPr>
            <p:ph type="subTitle" idx="1"/>
          </p:nvPr>
        </p:nvSpPr>
        <p:spPr/>
        <p:txBody>
          <a:bodyPr/>
          <a:lstStyle/>
          <a:p>
            <a:pPr algn="l"/>
            <a:r>
              <a:rPr lang="nl-NL" dirty="0" smtClean="0">
                <a:solidFill>
                  <a:schemeClr val="tx1"/>
                </a:solidFill>
              </a:rPr>
              <a:t>Rook is altijd schadelijk</a:t>
            </a:r>
          </a:p>
          <a:p>
            <a:pPr algn="l"/>
            <a:r>
              <a:rPr lang="nl-NL" dirty="0" smtClean="0">
                <a:solidFill>
                  <a:schemeClr val="tx1"/>
                </a:solidFill>
              </a:rPr>
              <a:t>Laat je controleren door huisarts</a:t>
            </a:r>
            <a:endParaRPr lang="nl-NL" dirty="0">
              <a:solidFill>
                <a:schemeClr val="tx1"/>
              </a:solidFill>
            </a:endParaRPr>
          </a:p>
        </p:txBody>
      </p:sp>
      <p:pic>
        <p:nvPicPr>
          <p:cNvPr id="615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3861048"/>
            <a:ext cx="20669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55445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Aanvullende informatie</a:t>
            </a:r>
            <a:endParaRPr lang="nl-NL" dirty="0">
              <a:solidFill>
                <a:schemeClr val="accent6">
                  <a:lumMod val="75000"/>
                </a:schemeClr>
              </a:solidFill>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3356992"/>
            <a:ext cx="2743200" cy="166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3068960"/>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10471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Aanvullende informatie</a:t>
            </a:r>
            <a:endParaRPr lang="nl-NL" dirty="0">
              <a:solidFill>
                <a:schemeClr val="accent6">
                  <a:lumMod val="75000"/>
                </a:schemeClr>
              </a:solidFill>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924944"/>
            <a:ext cx="2309696" cy="2691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2218556"/>
            <a:ext cx="228600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4077072"/>
            <a:ext cx="3904084" cy="2208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33021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Aanvullende informatie</a:t>
            </a:r>
            <a:endParaRPr lang="nl-NL" dirty="0">
              <a:solidFill>
                <a:schemeClr val="accent6">
                  <a:lumMod val="75000"/>
                </a:schemeClr>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841087"/>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3848" y="2852936"/>
            <a:ext cx="2927251" cy="1644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6216" y="3005336"/>
            <a:ext cx="2295525"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69607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Aanvullende informatie</a:t>
            </a:r>
            <a:endParaRPr lang="nl-NL" dirty="0">
              <a:solidFill>
                <a:schemeClr val="accent6">
                  <a:lumMod val="75000"/>
                </a:schemeClr>
              </a:solidFill>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847801"/>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7550" y="2557463"/>
            <a:ext cx="2628900"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8224" y="2204864"/>
            <a:ext cx="171450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2474" y="4300538"/>
            <a:ext cx="2286000"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00177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solidFill>
                  <a:schemeClr val="accent6">
                    <a:lumMod val="75000"/>
                  </a:schemeClr>
                </a:solidFill>
              </a:rPr>
              <a:t>Dagdeel 2</a:t>
            </a:r>
            <a:endParaRPr lang="nl-NL" dirty="0">
              <a:solidFill>
                <a:schemeClr val="accent6">
                  <a:lumMod val="75000"/>
                </a:schemeClr>
              </a:solidFill>
            </a:endParaRPr>
          </a:p>
        </p:txBody>
      </p:sp>
      <p:sp>
        <p:nvSpPr>
          <p:cNvPr id="3" name="Ondertitel 2"/>
          <p:cNvSpPr>
            <a:spLocks noGrp="1"/>
          </p:cNvSpPr>
          <p:nvPr>
            <p:ph type="subTitle" idx="1"/>
          </p:nvPr>
        </p:nvSpPr>
        <p:spPr/>
        <p:txBody>
          <a:bodyPr/>
          <a:lstStyle/>
          <a:p>
            <a:pPr algn="l"/>
            <a:r>
              <a:rPr lang="nl-NL" dirty="0">
                <a:solidFill>
                  <a:schemeClr val="tx1"/>
                </a:solidFill>
              </a:rPr>
              <a:t>P</a:t>
            </a:r>
            <a:r>
              <a:rPr lang="nl-NL" dirty="0" smtClean="0">
                <a:solidFill>
                  <a:schemeClr val="tx1"/>
                </a:solidFill>
              </a:rPr>
              <a:t>resentatie </a:t>
            </a:r>
            <a:r>
              <a:rPr lang="nl-NL" sz="2000" dirty="0" smtClean="0">
                <a:solidFill>
                  <a:schemeClr val="tx1"/>
                </a:solidFill>
              </a:rPr>
              <a:t>‘Voorlichting na brand’</a:t>
            </a:r>
          </a:p>
          <a:p>
            <a:pPr algn="l"/>
            <a:r>
              <a:rPr lang="nl-NL" dirty="0" smtClean="0">
                <a:solidFill>
                  <a:schemeClr val="tx1"/>
                </a:solidFill>
              </a:rPr>
              <a:t>Groepen van 2 personen</a:t>
            </a:r>
          </a:p>
          <a:p>
            <a:pPr algn="l"/>
            <a:r>
              <a:rPr lang="nl-NL" dirty="0" smtClean="0">
                <a:solidFill>
                  <a:schemeClr val="tx1"/>
                </a:solidFill>
              </a:rPr>
              <a:t>5 dia’s voorbereiden</a:t>
            </a:r>
          </a:p>
          <a:p>
            <a:pPr algn="l"/>
            <a:r>
              <a:rPr lang="nl-NL" dirty="0" smtClean="0">
                <a:solidFill>
                  <a:schemeClr val="tx1"/>
                </a:solidFill>
              </a:rPr>
              <a:t>1 en 2 dia 1 t/m 5, </a:t>
            </a:r>
          </a:p>
          <a:p>
            <a:pPr algn="l"/>
            <a:r>
              <a:rPr lang="nl-NL" dirty="0" smtClean="0">
                <a:solidFill>
                  <a:schemeClr val="tx1"/>
                </a:solidFill>
              </a:rPr>
              <a:t>3 en 4 dia 6 t/m 10 enz.</a:t>
            </a:r>
            <a:endParaRPr lang="nl-NL" dirty="0">
              <a:solidFill>
                <a:schemeClr val="tx1"/>
              </a:solidFill>
            </a:endParaRPr>
          </a:p>
        </p:txBody>
      </p:sp>
    </p:spTree>
    <p:extLst>
      <p:ext uri="{BB962C8B-B14F-4D97-AF65-F5344CB8AC3E}">
        <p14:creationId xmlns:p14="http://schemas.microsoft.com/office/powerpoint/2010/main" val="24220341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solidFill>
                  <a:schemeClr val="accent6">
                    <a:lumMod val="75000"/>
                  </a:schemeClr>
                </a:solidFill>
              </a:rPr>
              <a:t>Belangrijk</a:t>
            </a:r>
            <a:endParaRPr lang="nl-NL" dirty="0">
              <a:solidFill>
                <a:schemeClr val="accent6">
                  <a:lumMod val="75000"/>
                </a:schemeClr>
              </a:solidFill>
            </a:endParaRPr>
          </a:p>
        </p:txBody>
      </p:sp>
      <p:sp>
        <p:nvSpPr>
          <p:cNvPr id="3" name="Tijdelijke aanduiding voor inhoud 2"/>
          <p:cNvSpPr>
            <a:spLocks noGrp="1"/>
          </p:cNvSpPr>
          <p:nvPr>
            <p:ph idx="1"/>
          </p:nvPr>
        </p:nvSpPr>
        <p:spPr/>
        <p:txBody>
          <a:bodyPr/>
          <a:lstStyle/>
          <a:p>
            <a:r>
              <a:rPr lang="nl-NL" dirty="0" smtClean="0"/>
              <a:t>Alle informatie is terug te vinden in de documentenmap</a:t>
            </a:r>
          </a:p>
          <a:p>
            <a:r>
              <a:rPr lang="nl-NL" dirty="0" smtClean="0"/>
              <a:t>Voorbereiden 5 dia’s ‘Voorlichting na brand’</a:t>
            </a:r>
          </a:p>
          <a:p>
            <a:r>
              <a:rPr lang="nl-NL" dirty="0" smtClean="0"/>
              <a:t>Dagdeel 2 ......... Start om </a:t>
            </a:r>
            <a:r>
              <a:rPr lang="nl-NL" u="sng" dirty="0" smtClean="0"/>
              <a:t>19.00 uur</a:t>
            </a:r>
            <a:endParaRPr lang="nl-NL" u="sng" dirty="0"/>
          </a:p>
        </p:txBody>
      </p:sp>
    </p:spTree>
    <p:extLst>
      <p:ext uri="{BB962C8B-B14F-4D97-AF65-F5344CB8AC3E}">
        <p14:creationId xmlns:p14="http://schemas.microsoft.com/office/powerpoint/2010/main" val="10547980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smtClean="0">
                <a:solidFill>
                  <a:schemeClr val="accent6">
                    <a:lumMod val="75000"/>
                  </a:schemeClr>
                </a:solidFill>
              </a:rPr>
              <a:t>Bedankt voor je aandacht</a:t>
            </a:r>
            <a:endParaRPr lang="nl-NL" b="1" dirty="0">
              <a:solidFill>
                <a:schemeClr val="accent6">
                  <a:lumMod val="75000"/>
                </a:schemeClr>
              </a:solidFill>
            </a:endParaRPr>
          </a:p>
        </p:txBody>
      </p:sp>
      <p:sp>
        <p:nvSpPr>
          <p:cNvPr id="3" name="Tijdelijke aanduiding voor inhoud 2"/>
          <p:cNvSpPr>
            <a:spLocks noGrp="1"/>
          </p:cNvSpPr>
          <p:nvPr>
            <p:ph idx="1"/>
          </p:nvPr>
        </p:nvSpPr>
        <p:spPr/>
        <p:txBody>
          <a:bodyPr/>
          <a:lstStyle/>
          <a:p>
            <a:r>
              <a:rPr lang="nl-NL" dirty="0" smtClean="0"/>
              <a:t>Vragen?</a:t>
            </a:r>
          </a:p>
          <a:p>
            <a:r>
              <a:rPr lang="nl-NL" dirty="0" smtClean="0"/>
              <a:t>.....................@vrgz.nl</a:t>
            </a:r>
            <a:endParaRPr lang="nl-NL" dirty="0"/>
          </a:p>
        </p:txBody>
      </p:sp>
    </p:spTree>
    <p:extLst>
      <p:ext uri="{BB962C8B-B14F-4D97-AF65-F5344CB8AC3E}">
        <p14:creationId xmlns:p14="http://schemas.microsoft.com/office/powerpoint/2010/main" val="316357418"/>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e BVL blanco">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angepast ontwerp">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Presentatie BVL blanco</Template>
  <TotalTime>647</TotalTime>
  <Words>1485</Words>
  <Application>Microsoft Office PowerPoint</Application>
  <PresentationFormat>Diavoorstelling (4:3)</PresentationFormat>
  <Paragraphs>331</Paragraphs>
  <Slides>41</Slides>
  <Notes>20</Notes>
  <HiddenSlides>0</HiddenSlides>
  <MMClips>0</MMClips>
  <ScaleCrop>false</ScaleCrop>
  <HeadingPairs>
    <vt:vector size="4" baseType="variant">
      <vt:variant>
        <vt:lpstr>Thema</vt:lpstr>
      </vt:variant>
      <vt:variant>
        <vt:i4>3</vt:i4>
      </vt:variant>
      <vt:variant>
        <vt:lpstr>Diatitels</vt:lpstr>
      </vt:variant>
      <vt:variant>
        <vt:i4>41</vt:i4>
      </vt:variant>
    </vt:vector>
  </HeadingPairs>
  <TitlesOfParts>
    <vt:vector size="44" baseType="lpstr">
      <vt:lpstr>Presentatie BVL blanco</vt:lpstr>
      <vt:lpstr>1_Kantoorthema</vt:lpstr>
      <vt:lpstr>Aangepast ontwerp</vt:lpstr>
      <vt:lpstr>PowerPoint-presentatie</vt:lpstr>
      <vt:lpstr>Training ambassadeurs BvL</vt:lpstr>
      <vt:lpstr>Programma</vt:lpstr>
      <vt:lpstr>Doelstelling</vt:lpstr>
      <vt:lpstr>Programma</vt:lpstr>
      <vt:lpstr>Organisatie Gelderland-Zuid</vt:lpstr>
      <vt:lpstr>Organisatie Gelderland-Zuid</vt:lpstr>
      <vt:lpstr>Organisatie Gelderland-Zuid</vt:lpstr>
      <vt:lpstr>En dan nu op pad ........</vt:lpstr>
      <vt:lpstr>En dan nu op pad ........</vt:lpstr>
      <vt:lpstr>Kledingvoorschrift</vt:lpstr>
      <vt:lpstr>Kledingvoorschrift</vt:lpstr>
      <vt:lpstr>BvL Gelderland-Zuid</vt:lpstr>
      <vt:lpstr>Declareren</vt:lpstr>
      <vt:lpstr>Programma</vt:lpstr>
      <vt:lpstr>Rookmelders</vt:lpstr>
      <vt:lpstr>Rookmelders</vt:lpstr>
      <vt:lpstr>Rookmelders</vt:lpstr>
      <vt:lpstr>Rookmelders</vt:lpstr>
      <vt:lpstr>Rookmelders</vt:lpstr>
      <vt:lpstr>Rookmelders</vt:lpstr>
      <vt:lpstr>Rookmelders</vt:lpstr>
      <vt:lpstr>Rookmelders</vt:lpstr>
      <vt:lpstr>Rookmelders</vt:lpstr>
      <vt:lpstr>Vluchtplan</vt:lpstr>
      <vt:lpstr>Vluchtplan</vt:lpstr>
      <vt:lpstr>Blusmiddelen</vt:lpstr>
      <vt:lpstr>Blusmiddelen</vt:lpstr>
      <vt:lpstr>Blusmiddelen</vt:lpstr>
      <vt:lpstr>Blusmiddelen</vt:lpstr>
      <vt:lpstr>Blusmiddelen</vt:lpstr>
      <vt:lpstr>CO</vt:lpstr>
      <vt:lpstr>1-1-2</vt:lpstr>
      <vt:lpstr>Aanvullende informatie</vt:lpstr>
      <vt:lpstr>Aanvullende informatie</vt:lpstr>
      <vt:lpstr>Aanvullende informatie</vt:lpstr>
      <vt:lpstr>Aanvullende informatie</vt:lpstr>
      <vt:lpstr>Aanvullende informatie</vt:lpstr>
      <vt:lpstr>Dagdeel 2</vt:lpstr>
      <vt:lpstr>Belangrijk</vt:lpstr>
      <vt:lpstr>Bedankt voor je aandacht</vt:lpstr>
    </vt:vector>
  </TitlesOfParts>
  <Company>VRGZ</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Theo van Dodewaard</dc:creator>
  <cp:lastModifiedBy>Theo van Dodewaard</cp:lastModifiedBy>
  <cp:revision>44</cp:revision>
  <dcterms:created xsi:type="dcterms:W3CDTF">2016-04-25T13:16:01Z</dcterms:created>
  <dcterms:modified xsi:type="dcterms:W3CDTF">2016-05-25T06:46:42Z</dcterms:modified>
</cp:coreProperties>
</file>